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2"/>
  </p:notesMasterIdLst>
  <p:handoutMasterIdLst>
    <p:handoutMasterId r:id="rId63"/>
  </p:handoutMasterIdLst>
  <p:sldIdLst>
    <p:sldId id="256" r:id="rId2"/>
    <p:sldId id="365" r:id="rId3"/>
    <p:sldId id="312" r:id="rId4"/>
    <p:sldId id="261" r:id="rId5"/>
    <p:sldId id="262" r:id="rId6"/>
    <p:sldId id="281" r:id="rId7"/>
    <p:sldId id="259" r:id="rId8"/>
    <p:sldId id="288" r:id="rId9"/>
    <p:sldId id="260" r:id="rId10"/>
    <p:sldId id="313" r:id="rId11"/>
    <p:sldId id="314" r:id="rId12"/>
    <p:sldId id="284" r:id="rId13"/>
    <p:sldId id="294" r:id="rId14"/>
    <p:sldId id="299" r:id="rId15"/>
    <p:sldId id="272" r:id="rId16"/>
    <p:sldId id="303" r:id="rId17"/>
    <p:sldId id="315" r:id="rId18"/>
    <p:sldId id="289" r:id="rId19"/>
    <p:sldId id="290" r:id="rId20"/>
    <p:sldId id="291" r:id="rId21"/>
    <p:sldId id="348" r:id="rId22"/>
    <p:sldId id="349" r:id="rId23"/>
    <p:sldId id="350" r:id="rId24"/>
    <p:sldId id="351" r:id="rId25"/>
    <p:sldId id="352" r:id="rId26"/>
    <p:sldId id="286" r:id="rId27"/>
    <p:sldId id="287" r:id="rId28"/>
    <p:sldId id="269" r:id="rId29"/>
    <p:sldId id="273" r:id="rId30"/>
    <p:sldId id="366" r:id="rId31"/>
    <p:sldId id="331" r:id="rId32"/>
    <p:sldId id="368" r:id="rId33"/>
    <p:sldId id="329" r:id="rId34"/>
    <p:sldId id="336" r:id="rId35"/>
    <p:sldId id="337" r:id="rId36"/>
    <p:sldId id="338" r:id="rId37"/>
    <p:sldId id="319" r:id="rId38"/>
    <p:sldId id="339" r:id="rId39"/>
    <p:sldId id="343" r:id="rId40"/>
    <p:sldId id="334" r:id="rId41"/>
    <p:sldId id="306" r:id="rId42"/>
    <p:sldId id="332" r:id="rId43"/>
    <p:sldId id="363" r:id="rId44"/>
    <p:sldId id="333" r:id="rId45"/>
    <p:sldId id="364" r:id="rId46"/>
    <p:sldId id="340" r:id="rId47"/>
    <p:sldId id="353" r:id="rId48"/>
    <p:sldId id="362" r:id="rId49"/>
    <p:sldId id="354" r:id="rId50"/>
    <p:sldId id="355" r:id="rId51"/>
    <p:sldId id="345" r:id="rId52"/>
    <p:sldId id="357" r:id="rId53"/>
    <p:sldId id="358" r:id="rId54"/>
    <p:sldId id="342" r:id="rId55"/>
    <p:sldId id="361" r:id="rId56"/>
    <p:sldId id="321" r:id="rId57"/>
    <p:sldId id="344" r:id="rId58"/>
    <p:sldId id="274" r:id="rId59"/>
    <p:sldId id="276" r:id="rId60"/>
    <p:sldId id="275" r:id="rId61"/>
  </p:sldIdLst>
  <p:sldSz cx="9144000" cy="6858000" type="screen4x3"/>
  <p:notesSz cx="6858000" cy="9945688"/>
  <p:defaultTextStyle>
    <a:defPPr>
      <a:defRPr lang="en-GB"/>
    </a:defPPr>
    <a:lvl1pPr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icrosoft YaHei"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icrosoft YaHei"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icrosoft YaHei"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icrosoft YaHei"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icrosoft YaHei" charset="-122"/>
        <a:cs typeface="+mn-cs"/>
      </a:defRPr>
    </a:lvl5pPr>
    <a:lvl6pPr marL="2286000" algn="l" defTabSz="914400" rtl="0" eaLnBrk="1" latinLnBrk="0" hangingPunct="1">
      <a:defRPr sz="2400" kern="1200">
        <a:solidFill>
          <a:schemeClr val="bg1"/>
        </a:solidFill>
        <a:latin typeface="Times New Roman" pitchFamily="18" charset="0"/>
        <a:ea typeface="Microsoft YaHei" charset="-122"/>
        <a:cs typeface="+mn-cs"/>
      </a:defRPr>
    </a:lvl6pPr>
    <a:lvl7pPr marL="2743200" algn="l" defTabSz="914400" rtl="0" eaLnBrk="1" latinLnBrk="0" hangingPunct="1">
      <a:defRPr sz="2400" kern="1200">
        <a:solidFill>
          <a:schemeClr val="bg1"/>
        </a:solidFill>
        <a:latin typeface="Times New Roman" pitchFamily="18" charset="0"/>
        <a:ea typeface="Microsoft YaHei" charset="-122"/>
        <a:cs typeface="+mn-cs"/>
      </a:defRPr>
    </a:lvl7pPr>
    <a:lvl8pPr marL="3200400" algn="l" defTabSz="914400" rtl="0" eaLnBrk="1" latinLnBrk="0" hangingPunct="1">
      <a:defRPr sz="2400" kern="1200">
        <a:solidFill>
          <a:schemeClr val="bg1"/>
        </a:solidFill>
        <a:latin typeface="Times New Roman" pitchFamily="18" charset="0"/>
        <a:ea typeface="Microsoft YaHei" charset="-122"/>
        <a:cs typeface="+mn-cs"/>
      </a:defRPr>
    </a:lvl8pPr>
    <a:lvl9pPr marL="3657600" algn="l" defTabSz="914400" rtl="0" eaLnBrk="1" latinLnBrk="0" hangingPunct="1">
      <a:defRPr sz="2400" kern="1200">
        <a:solidFill>
          <a:schemeClr val="bg1"/>
        </a:solidFill>
        <a:latin typeface="Times New Roman" pitchFamily="18"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7E0000"/>
    <a:srgbClr val="336600"/>
    <a:srgbClr val="F299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autoAdjust="0"/>
    <p:restoredTop sz="94640" autoAdjust="0"/>
  </p:normalViewPr>
  <p:slideViewPr>
    <p:cSldViewPr>
      <p:cViewPr>
        <p:scale>
          <a:sx n="66" d="100"/>
          <a:sy n="66" d="100"/>
        </p:scale>
        <p:origin x="-1236" y="-276"/>
      </p:cViewPr>
      <p:guideLst>
        <p:guide orient="horz" pos="2160"/>
        <p:guide pos="2880"/>
      </p:guideLst>
    </p:cSldViewPr>
  </p:slideViewPr>
  <p:outlineViewPr>
    <p:cViewPr varScale="1">
      <p:scale>
        <a:sx n="66" d="100"/>
        <a:sy n="66" d="100"/>
      </p:scale>
      <p:origin x="0" y="250674"/>
    </p:cViewPr>
  </p:outlineViewPr>
  <p:notesTextViewPr>
    <p:cViewPr>
      <p:scale>
        <a:sx n="100" d="100"/>
        <a:sy n="100" d="100"/>
      </p:scale>
      <p:origin x="0" y="0"/>
    </p:cViewPr>
  </p:notesTextViewPr>
  <p:sorterViewPr>
    <p:cViewPr>
      <p:scale>
        <a:sx n="100" d="100"/>
        <a:sy n="100" d="100"/>
      </p:scale>
      <p:origin x="0" y="12048"/>
    </p:cViewPr>
  </p:sorterViewPr>
  <p:notesViewPr>
    <p:cSldViewPr>
      <p:cViewPr varScale="1">
        <p:scale>
          <a:sx n="59" d="100"/>
          <a:sy n="59" d="100"/>
        </p:scale>
        <p:origin x="-1752" y="-72"/>
      </p:cViewPr>
      <p:guideLst>
        <p:guide orient="horz" pos="2999"/>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buFont typeface="Times New Roman" pitchFamily="16" charset="0"/>
              <a:buNone/>
              <a:defRPr sz="1200">
                <a:latin typeface="Times New Roman" pitchFamily="16" charset="0"/>
              </a:defRPr>
            </a:lvl1pPr>
          </a:lstStyle>
          <a:p>
            <a:pPr>
              <a:defRPr/>
            </a:pPr>
            <a:endParaRPr lang="de-AT"/>
          </a:p>
        </p:txBody>
      </p:sp>
      <p:sp>
        <p:nvSpPr>
          <p:cNvPr id="3" name="Datumsplatzhalt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buFont typeface="Times New Roman" pitchFamily="16" charset="0"/>
              <a:buNone/>
              <a:defRPr sz="1200">
                <a:latin typeface="Times New Roman" pitchFamily="16" charset="0"/>
              </a:defRPr>
            </a:lvl1pPr>
          </a:lstStyle>
          <a:p>
            <a:pPr>
              <a:defRPr/>
            </a:pPr>
            <a:fld id="{00A09654-1AC7-488E-96BE-8A6B87BB44B5}" type="datetimeFigureOut">
              <a:rPr lang="de-AT"/>
              <a:pPr>
                <a:defRPr/>
              </a:pPr>
              <a:t>14.11.2014</a:t>
            </a:fld>
            <a:endParaRPr lang="de-AT"/>
          </a:p>
        </p:txBody>
      </p:sp>
      <p:sp>
        <p:nvSpPr>
          <p:cNvPr id="4" name="Fußzeilenplatzhalt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buFont typeface="Times New Roman" pitchFamily="16" charset="0"/>
              <a:buNone/>
              <a:defRPr sz="1200">
                <a:latin typeface="Times New Roman" pitchFamily="16" charset="0"/>
              </a:defRPr>
            </a:lvl1pPr>
          </a:lstStyle>
          <a:p>
            <a:pPr>
              <a:defRPr/>
            </a:pPr>
            <a:endParaRPr lang="de-AT"/>
          </a:p>
        </p:txBody>
      </p:sp>
      <p:sp>
        <p:nvSpPr>
          <p:cNvPr id="5" name="Foliennummernplatzhalt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buFont typeface="Times New Roman" pitchFamily="16" charset="0"/>
              <a:buNone/>
              <a:defRPr sz="1200">
                <a:latin typeface="Times New Roman" pitchFamily="16" charset="0"/>
              </a:defRPr>
            </a:lvl1pPr>
          </a:lstStyle>
          <a:p>
            <a:pPr>
              <a:defRPr/>
            </a:pPr>
            <a:fld id="{24AA18FB-A863-4E12-B1DD-2A6AE6CA60A3}" type="slidenum">
              <a:rPr lang="de-AT"/>
              <a:pPr>
                <a:defRPr/>
              </a:pPr>
              <a:t>‹Nr.›</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945688"/>
          </a:xfrm>
          <a:prstGeom prst="roundRect">
            <a:avLst>
              <a:gd name="adj" fmla="val 23"/>
            </a:avLst>
          </a:prstGeom>
          <a:solidFill>
            <a:srgbClr val="FFFFFF"/>
          </a:solidFill>
          <a:ln w="9360" cap="sq">
            <a:noFill/>
            <a:miter lim="800000"/>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67587" name="Rectangle 2"/>
          <p:cNvSpPr>
            <a:spLocks noGrp="1" noRot="1" noChangeAspect="1" noChangeArrowheads="1"/>
          </p:cNvSpPr>
          <p:nvPr>
            <p:ph type="sldImg"/>
          </p:nvPr>
        </p:nvSpPr>
        <p:spPr bwMode="auto">
          <a:xfrm>
            <a:off x="-14593888" y="-12287250"/>
            <a:ext cx="17387888" cy="13041313"/>
          </a:xfrm>
          <a:prstGeom prst="rect">
            <a:avLst/>
          </a:prstGeom>
          <a:noFill/>
          <a:ln w="9525">
            <a:noFill/>
            <a:round/>
            <a:headEnd/>
            <a:tailEnd/>
          </a:ln>
        </p:spPr>
      </p:sp>
      <p:sp>
        <p:nvSpPr>
          <p:cNvPr id="3075" name="Rectangle 3"/>
          <p:cNvSpPr>
            <a:spLocks noGrp="1" noChangeArrowheads="1"/>
          </p:cNvSpPr>
          <p:nvPr>
            <p:ph type="body"/>
          </p:nvPr>
        </p:nvSpPr>
        <p:spPr bwMode="auto">
          <a:xfrm>
            <a:off x="685800" y="4724400"/>
            <a:ext cx="5483225" cy="447198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de-DE" noProof="0" smtClean="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68611"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83971"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86019"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84995"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69635"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70659"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71683"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72707"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74755"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79875"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
          <p:cNvSpPr>
            <a:spLocks noGrp="1" noRot="1" noChangeAspect="1" noChangeArrowheads="1" noTextEdit="1"/>
          </p:cNvSpPr>
          <p:nvPr>
            <p:ph type="sldImg"/>
          </p:nvPr>
        </p:nvSpPr>
        <p:spPr>
          <a:xfrm>
            <a:off x="942975" y="755650"/>
            <a:ext cx="4972050" cy="3729038"/>
          </a:xfrm>
          <a:solidFill>
            <a:srgbClr val="FFFFFF"/>
          </a:solidFill>
          <a:ln>
            <a:solidFill>
              <a:srgbClr val="000000"/>
            </a:solidFill>
            <a:miter lim="800000"/>
          </a:ln>
        </p:spPr>
      </p:sp>
      <p:sp>
        <p:nvSpPr>
          <p:cNvPr id="80899" name="Rectangle 2"/>
          <p:cNvSpPr>
            <a:spLocks noGrp="1" noChangeArrowheads="1"/>
          </p:cNvSpPr>
          <p:nvPr>
            <p:ph type="body" idx="1"/>
          </p:nvPr>
        </p:nvSpPr>
        <p:spPr>
          <a:xfrm>
            <a:off x="685800" y="4724400"/>
            <a:ext cx="5486400" cy="4475163"/>
          </a:xfrm>
          <a:noFill/>
          <a:ln/>
        </p:spPr>
        <p:txBody>
          <a:bodyPr wrap="none" anchor="ctr"/>
          <a:lstStyle/>
          <a:p>
            <a:endParaRPr lang="de-DE"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bwMode="auto">
          <a:xfrm>
            <a:off x="942975" y="755650"/>
            <a:ext cx="4972050" cy="3729038"/>
          </a:xfrm>
          <a:solidFill>
            <a:srgbClr val="FFFFFF"/>
          </a:solidFill>
          <a:ln>
            <a:solidFill>
              <a:srgbClr val="000000"/>
            </a:solidFill>
            <a:miter lim="800000"/>
            <a:headEnd/>
            <a:tailEnd/>
          </a:ln>
        </p:spPr>
      </p:sp>
      <p:sp>
        <p:nvSpPr>
          <p:cNvPr id="68611"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endParaRPr lang="de-DE"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
        <p:nvSpPr>
          <p:cNvPr id="4" name="Rectangle 12"/>
          <p:cNvSpPr>
            <a:spLocks noGrp="1" noChangeArrowheads="1"/>
          </p:cNvSpPr>
          <p:nvPr>
            <p:ph type="dt" idx="10"/>
          </p:nvPr>
        </p:nvSpPr>
        <p:spPr>
          <a:ln/>
        </p:spPr>
        <p:txBody>
          <a:bodyPr/>
          <a:lstStyle>
            <a:lvl1pPr>
              <a:defRPr/>
            </a:lvl1pPr>
          </a:lstStyle>
          <a:p>
            <a:pPr>
              <a:defRPr/>
            </a:pPr>
            <a:endParaRPr lang="de-AT"/>
          </a:p>
        </p:txBody>
      </p:sp>
      <p:sp>
        <p:nvSpPr>
          <p:cNvPr id="5" name="Rectangle 13"/>
          <p:cNvSpPr>
            <a:spLocks noGrp="1" noChangeArrowheads="1"/>
          </p:cNvSpPr>
          <p:nvPr>
            <p:ph type="ftr" idx="11"/>
          </p:nvPr>
        </p:nvSpPr>
        <p:spPr>
          <a:ln/>
        </p:spPr>
        <p:txBody>
          <a:bodyPr/>
          <a:lstStyle>
            <a:lvl1pPr>
              <a:defRPr/>
            </a:lvl1pPr>
          </a:lstStyle>
          <a:p>
            <a:pPr>
              <a:defRPr/>
            </a:pPr>
            <a:endParaRPr lang="de-AT"/>
          </a:p>
        </p:txBody>
      </p:sp>
      <p:sp>
        <p:nvSpPr>
          <p:cNvPr id="6" name="Rectangle 14"/>
          <p:cNvSpPr>
            <a:spLocks noGrp="1" noChangeArrowheads="1"/>
          </p:cNvSpPr>
          <p:nvPr>
            <p:ph type="sldNum" idx="12"/>
          </p:nvPr>
        </p:nvSpPr>
        <p:spPr>
          <a:ln/>
        </p:spPr>
        <p:txBody>
          <a:bodyPr/>
          <a:lstStyle>
            <a:lvl1pPr>
              <a:defRPr/>
            </a:lvl1pPr>
          </a:lstStyle>
          <a:p>
            <a:pPr>
              <a:defRPr/>
            </a:pPr>
            <a:fld id="{75E122C4-2962-4333-8C78-50338B2B77A7}" type="slidenum">
              <a:rPr lang="de-AT"/>
              <a:pPr>
                <a:defRPr/>
              </a:pPr>
              <a:t>‹Nr.›</a:t>
            </a:fld>
            <a:endParaRPr lang="de-A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2"/>
          <p:cNvSpPr>
            <a:spLocks noGrp="1" noChangeArrowheads="1"/>
          </p:cNvSpPr>
          <p:nvPr>
            <p:ph type="dt" idx="10"/>
          </p:nvPr>
        </p:nvSpPr>
        <p:spPr>
          <a:ln/>
        </p:spPr>
        <p:txBody>
          <a:bodyPr/>
          <a:lstStyle>
            <a:lvl1pPr>
              <a:defRPr/>
            </a:lvl1pPr>
          </a:lstStyle>
          <a:p>
            <a:pPr>
              <a:defRPr/>
            </a:pPr>
            <a:endParaRPr lang="de-AT"/>
          </a:p>
        </p:txBody>
      </p:sp>
      <p:sp>
        <p:nvSpPr>
          <p:cNvPr id="5" name="Rectangle 13"/>
          <p:cNvSpPr>
            <a:spLocks noGrp="1" noChangeArrowheads="1"/>
          </p:cNvSpPr>
          <p:nvPr>
            <p:ph type="ftr" idx="11"/>
          </p:nvPr>
        </p:nvSpPr>
        <p:spPr>
          <a:ln/>
        </p:spPr>
        <p:txBody>
          <a:bodyPr/>
          <a:lstStyle>
            <a:lvl1pPr>
              <a:defRPr/>
            </a:lvl1pPr>
          </a:lstStyle>
          <a:p>
            <a:pPr>
              <a:defRPr/>
            </a:pPr>
            <a:endParaRPr lang="de-AT"/>
          </a:p>
        </p:txBody>
      </p:sp>
      <p:sp>
        <p:nvSpPr>
          <p:cNvPr id="6" name="Rectangle 14"/>
          <p:cNvSpPr>
            <a:spLocks noGrp="1" noChangeArrowheads="1"/>
          </p:cNvSpPr>
          <p:nvPr>
            <p:ph type="sldNum" idx="12"/>
          </p:nvPr>
        </p:nvSpPr>
        <p:spPr>
          <a:ln/>
        </p:spPr>
        <p:txBody>
          <a:bodyPr/>
          <a:lstStyle>
            <a:lvl1pPr>
              <a:defRPr/>
            </a:lvl1pPr>
          </a:lstStyle>
          <a:p>
            <a:pPr>
              <a:defRPr/>
            </a:pPr>
            <a:fld id="{6A80AD05-1A09-4F76-82F4-7F42999A4186}" type="slidenum">
              <a:rPr lang="de-AT"/>
              <a:pPr>
                <a:defRPr/>
              </a:pPr>
              <a:t>‹Nr.›</a:t>
            </a:fld>
            <a:endParaRPr lang="de-A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99263" y="1604963"/>
            <a:ext cx="2112962" cy="4522787"/>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1604963"/>
            <a:ext cx="6189663" cy="452278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2"/>
          <p:cNvSpPr>
            <a:spLocks noGrp="1" noChangeArrowheads="1"/>
          </p:cNvSpPr>
          <p:nvPr>
            <p:ph type="dt" idx="10"/>
          </p:nvPr>
        </p:nvSpPr>
        <p:spPr>
          <a:ln/>
        </p:spPr>
        <p:txBody>
          <a:bodyPr/>
          <a:lstStyle>
            <a:lvl1pPr>
              <a:defRPr/>
            </a:lvl1pPr>
          </a:lstStyle>
          <a:p>
            <a:pPr>
              <a:defRPr/>
            </a:pPr>
            <a:endParaRPr lang="de-AT"/>
          </a:p>
        </p:txBody>
      </p:sp>
      <p:sp>
        <p:nvSpPr>
          <p:cNvPr id="5" name="Rectangle 13"/>
          <p:cNvSpPr>
            <a:spLocks noGrp="1" noChangeArrowheads="1"/>
          </p:cNvSpPr>
          <p:nvPr>
            <p:ph type="ftr" idx="11"/>
          </p:nvPr>
        </p:nvSpPr>
        <p:spPr>
          <a:ln/>
        </p:spPr>
        <p:txBody>
          <a:bodyPr/>
          <a:lstStyle>
            <a:lvl1pPr>
              <a:defRPr/>
            </a:lvl1pPr>
          </a:lstStyle>
          <a:p>
            <a:pPr>
              <a:defRPr/>
            </a:pPr>
            <a:endParaRPr lang="de-AT"/>
          </a:p>
        </p:txBody>
      </p:sp>
      <p:sp>
        <p:nvSpPr>
          <p:cNvPr id="6" name="Rectangle 14"/>
          <p:cNvSpPr>
            <a:spLocks noGrp="1" noChangeArrowheads="1"/>
          </p:cNvSpPr>
          <p:nvPr>
            <p:ph type="sldNum" idx="12"/>
          </p:nvPr>
        </p:nvSpPr>
        <p:spPr>
          <a:ln/>
        </p:spPr>
        <p:txBody>
          <a:bodyPr/>
          <a:lstStyle>
            <a:lvl1pPr>
              <a:defRPr/>
            </a:lvl1pPr>
          </a:lstStyle>
          <a:p>
            <a:pPr>
              <a:defRPr/>
            </a:pPr>
            <a:fld id="{C8602969-0AC7-4966-9FFF-39E33FE4DE53}" type="slidenum">
              <a:rPr lang="de-AT"/>
              <a:pPr>
                <a:defRPr/>
              </a:pPr>
              <a:t>‹Nr.›</a:t>
            </a:fld>
            <a:endParaRPr lang="de-A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1143000" y="1992313"/>
            <a:ext cx="7769225" cy="1433512"/>
          </a:xfrm>
        </p:spPr>
        <p:txBody>
          <a:bodyPr/>
          <a:lstStyle/>
          <a:p>
            <a:r>
              <a:rPr lang="de-DE" smtClean="0"/>
              <a:t>Titelmasterformat durch Klicken bearbeiten</a:t>
            </a:r>
            <a:endParaRPr lang="de-AT"/>
          </a:p>
        </p:txBody>
      </p:sp>
      <p:sp>
        <p:nvSpPr>
          <p:cNvPr id="3" name="Rectangle 12"/>
          <p:cNvSpPr>
            <a:spLocks noGrp="1" noChangeArrowheads="1"/>
          </p:cNvSpPr>
          <p:nvPr>
            <p:ph type="dt" idx="10"/>
          </p:nvPr>
        </p:nvSpPr>
        <p:spPr>
          <a:ln/>
        </p:spPr>
        <p:txBody>
          <a:bodyPr/>
          <a:lstStyle>
            <a:lvl1pPr>
              <a:defRPr/>
            </a:lvl1pPr>
          </a:lstStyle>
          <a:p>
            <a:pPr>
              <a:defRPr/>
            </a:pPr>
            <a:endParaRPr lang="de-AT"/>
          </a:p>
        </p:txBody>
      </p:sp>
      <p:sp>
        <p:nvSpPr>
          <p:cNvPr id="4" name="Rectangle 13"/>
          <p:cNvSpPr>
            <a:spLocks noGrp="1" noChangeArrowheads="1"/>
          </p:cNvSpPr>
          <p:nvPr>
            <p:ph type="ftr" idx="11"/>
          </p:nvPr>
        </p:nvSpPr>
        <p:spPr>
          <a:ln/>
        </p:spPr>
        <p:txBody>
          <a:bodyPr/>
          <a:lstStyle>
            <a:lvl1pPr>
              <a:defRPr/>
            </a:lvl1pPr>
          </a:lstStyle>
          <a:p>
            <a:pPr>
              <a:defRPr/>
            </a:pPr>
            <a:endParaRPr lang="de-AT"/>
          </a:p>
        </p:txBody>
      </p:sp>
      <p:sp>
        <p:nvSpPr>
          <p:cNvPr id="5" name="Rectangle 14"/>
          <p:cNvSpPr>
            <a:spLocks noGrp="1" noChangeArrowheads="1"/>
          </p:cNvSpPr>
          <p:nvPr>
            <p:ph type="sldNum" idx="12"/>
          </p:nvPr>
        </p:nvSpPr>
        <p:spPr>
          <a:ln/>
        </p:spPr>
        <p:txBody>
          <a:bodyPr/>
          <a:lstStyle>
            <a:lvl1pPr>
              <a:defRPr/>
            </a:lvl1pPr>
          </a:lstStyle>
          <a:p>
            <a:pPr>
              <a:defRPr/>
            </a:pPr>
            <a:fld id="{E80C5D5C-28E1-4CC1-AA9C-F9586D9B7DD0}" type="slidenum">
              <a:rPr lang="de-AT"/>
              <a:pPr>
                <a:defRPr/>
              </a:pPr>
              <a:t>‹Nr.›</a:t>
            </a:fld>
            <a:endParaRPr lang="de-A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12"/>
          <p:cNvSpPr>
            <a:spLocks noGrp="1" noChangeArrowheads="1"/>
          </p:cNvSpPr>
          <p:nvPr>
            <p:ph type="dt" idx="10"/>
          </p:nvPr>
        </p:nvSpPr>
        <p:spPr>
          <a:ln/>
        </p:spPr>
        <p:txBody>
          <a:bodyPr/>
          <a:lstStyle>
            <a:lvl1pPr>
              <a:defRPr/>
            </a:lvl1pPr>
          </a:lstStyle>
          <a:p>
            <a:pPr>
              <a:defRPr/>
            </a:pPr>
            <a:endParaRPr lang="de-AT"/>
          </a:p>
        </p:txBody>
      </p:sp>
      <p:sp>
        <p:nvSpPr>
          <p:cNvPr id="5" name="Rectangle 13"/>
          <p:cNvSpPr>
            <a:spLocks noGrp="1" noChangeArrowheads="1"/>
          </p:cNvSpPr>
          <p:nvPr>
            <p:ph type="ftr" idx="11"/>
          </p:nvPr>
        </p:nvSpPr>
        <p:spPr>
          <a:ln/>
        </p:spPr>
        <p:txBody>
          <a:bodyPr/>
          <a:lstStyle>
            <a:lvl1pPr>
              <a:defRPr/>
            </a:lvl1pPr>
          </a:lstStyle>
          <a:p>
            <a:pPr>
              <a:defRPr/>
            </a:pPr>
            <a:endParaRPr lang="de-AT"/>
          </a:p>
        </p:txBody>
      </p:sp>
      <p:sp>
        <p:nvSpPr>
          <p:cNvPr id="6" name="Rectangle 14"/>
          <p:cNvSpPr>
            <a:spLocks noGrp="1" noChangeArrowheads="1"/>
          </p:cNvSpPr>
          <p:nvPr>
            <p:ph type="sldNum" idx="12"/>
          </p:nvPr>
        </p:nvSpPr>
        <p:spPr>
          <a:ln/>
        </p:spPr>
        <p:txBody>
          <a:bodyPr/>
          <a:lstStyle>
            <a:lvl1pPr>
              <a:defRPr/>
            </a:lvl1pPr>
          </a:lstStyle>
          <a:p>
            <a:pPr>
              <a:defRPr/>
            </a:pPr>
            <a:fld id="{DE53AA66-BD8F-402F-B24D-4128C73986C3}" type="slidenum">
              <a:rPr lang="de-AT"/>
              <a:pPr>
                <a:defRPr/>
              </a:pPr>
              <a:t>‹Nr.›</a:t>
            </a:fld>
            <a:endParaRPr lang="de-A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2"/>
          <p:cNvSpPr>
            <a:spLocks noGrp="1" noChangeArrowheads="1"/>
          </p:cNvSpPr>
          <p:nvPr>
            <p:ph type="dt" idx="10"/>
          </p:nvPr>
        </p:nvSpPr>
        <p:spPr>
          <a:ln/>
        </p:spPr>
        <p:txBody>
          <a:bodyPr/>
          <a:lstStyle>
            <a:lvl1pPr>
              <a:defRPr/>
            </a:lvl1pPr>
          </a:lstStyle>
          <a:p>
            <a:pPr>
              <a:defRPr/>
            </a:pPr>
            <a:endParaRPr lang="de-AT"/>
          </a:p>
        </p:txBody>
      </p:sp>
      <p:sp>
        <p:nvSpPr>
          <p:cNvPr id="5" name="Rectangle 13"/>
          <p:cNvSpPr>
            <a:spLocks noGrp="1" noChangeArrowheads="1"/>
          </p:cNvSpPr>
          <p:nvPr>
            <p:ph type="ftr" idx="11"/>
          </p:nvPr>
        </p:nvSpPr>
        <p:spPr>
          <a:ln/>
        </p:spPr>
        <p:txBody>
          <a:bodyPr/>
          <a:lstStyle>
            <a:lvl1pPr>
              <a:defRPr/>
            </a:lvl1pPr>
          </a:lstStyle>
          <a:p>
            <a:pPr>
              <a:defRPr/>
            </a:pPr>
            <a:endParaRPr lang="de-AT"/>
          </a:p>
        </p:txBody>
      </p:sp>
      <p:sp>
        <p:nvSpPr>
          <p:cNvPr id="6" name="Rectangle 14"/>
          <p:cNvSpPr>
            <a:spLocks noGrp="1" noChangeArrowheads="1"/>
          </p:cNvSpPr>
          <p:nvPr>
            <p:ph type="sldNum" idx="12"/>
          </p:nvPr>
        </p:nvSpPr>
        <p:spPr>
          <a:ln/>
        </p:spPr>
        <p:txBody>
          <a:bodyPr/>
          <a:lstStyle>
            <a:lvl1pPr>
              <a:defRPr/>
            </a:lvl1pPr>
          </a:lstStyle>
          <a:p>
            <a:pPr>
              <a:defRPr/>
            </a:pPr>
            <a:fld id="{F01C8430-1561-4F75-BEB9-7858A37D0F28}" type="slidenum">
              <a:rPr lang="de-AT"/>
              <a:pPr>
                <a:defRPr/>
              </a:pPr>
              <a:t>‹Nr.›</a:t>
            </a:fld>
            <a:endParaRPr lang="de-A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12"/>
          <p:cNvSpPr>
            <a:spLocks noGrp="1" noChangeArrowheads="1"/>
          </p:cNvSpPr>
          <p:nvPr>
            <p:ph type="dt" idx="10"/>
          </p:nvPr>
        </p:nvSpPr>
        <p:spPr>
          <a:ln/>
        </p:spPr>
        <p:txBody>
          <a:bodyPr/>
          <a:lstStyle>
            <a:lvl1pPr>
              <a:defRPr/>
            </a:lvl1pPr>
          </a:lstStyle>
          <a:p>
            <a:pPr>
              <a:defRPr/>
            </a:pPr>
            <a:endParaRPr lang="de-AT"/>
          </a:p>
        </p:txBody>
      </p:sp>
      <p:sp>
        <p:nvSpPr>
          <p:cNvPr id="6" name="Rectangle 13"/>
          <p:cNvSpPr>
            <a:spLocks noGrp="1" noChangeArrowheads="1"/>
          </p:cNvSpPr>
          <p:nvPr>
            <p:ph type="ftr" idx="11"/>
          </p:nvPr>
        </p:nvSpPr>
        <p:spPr>
          <a:ln/>
        </p:spPr>
        <p:txBody>
          <a:bodyPr/>
          <a:lstStyle>
            <a:lvl1pPr>
              <a:defRPr/>
            </a:lvl1pPr>
          </a:lstStyle>
          <a:p>
            <a:pPr>
              <a:defRPr/>
            </a:pPr>
            <a:endParaRPr lang="de-AT"/>
          </a:p>
        </p:txBody>
      </p:sp>
      <p:sp>
        <p:nvSpPr>
          <p:cNvPr id="7" name="Rectangle 14"/>
          <p:cNvSpPr>
            <a:spLocks noGrp="1" noChangeArrowheads="1"/>
          </p:cNvSpPr>
          <p:nvPr>
            <p:ph type="sldNum" idx="12"/>
          </p:nvPr>
        </p:nvSpPr>
        <p:spPr>
          <a:ln/>
        </p:spPr>
        <p:txBody>
          <a:bodyPr/>
          <a:lstStyle>
            <a:lvl1pPr>
              <a:defRPr/>
            </a:lvl1pPr>
          </a:lstStyle>
          <a:p>
            <a:pPr>
              <a:defRPr/>
            </a:pPr>
            <a:fld id="{94BE03F8-12E8-4C33-BD88-7768ECB0FC0C}" type="slidenum">
              <a:rPr lang="de-AT"/>
              <a:pPr>
                <a:defRPr/>
              </a:pPr>
              <a:t>‹Nr.›</a:t>
            </a:fld>
            <a:endParaRPr lang="de-A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12"/>
          <p:cNvSpPr>
            <a:spLocks noGrp="1" noChangeArrowheads="1"/>
          </p:cNvSpPr>
          <p:nvPr>
            <p:ph type="dt" idx="10"/>
          </p:nvPr>
        </p:nvSpPr>
        <p:spPr>
          <a:ln/>
        </p:spPr>
        <p:txBody>
          <a:bodyPr/>
          <a:lstStyle>
            <a:lvl1pPr>
              <a:defRPr/>
            </a:lvl1pPr>
          </a:lstStyle>
          <a:p>
            <a:pPr>
              <a:defRPr/>
            </a:pPr>
            <a:endParaRPr lang="de-AT"/>
          </a:p>
        </p:txBody>
      </p:sp>
      <p:sp>
        <p:nvSpPr>
          <p:cNvPr id="8" name="Rectangle 13"/>
          <p:cNvSpPr>
            <a:spLocks noGrp="1" noChangeArrowheads="1"/>
          </p:cNvSpPr>
          <p:nvPr>
            <p:ph type="ftr" idx="11"/>
          </p:nvPr>
        </p:nvSpPr>
        <p:spPr>
          <a:ln/>
        </p:spPr>
        <p:txBody>
          <a:bodyPr/>
          <a:lstStyle>
            <a:lvl1pPr>
              <a:defRPr/>
            </a:lvl1pPr>
          </a:lstStyle>
          <a:p>
            <a:pPr>
              <a:defRPr/>
            </a:pPr>
            <a:endParaRPr lang="de-AT"/>
          </a:p>
        </p:txBody>
      </p:sp>
      <p:sp>
        <p:nvSpPr>
          <p:cNvPr id="9" name="Rectangle 14"/>
          <p:cNvSpPr>
            <a:spLocks noGrp="1" noChangeArrowheads="1"/>
          </p:cNvSpPr>
          <p:nvPr>
            <p:ph type="sldNum" idx="12"/>
          </p:nvPr>
        </p:nvSpPr>
        <p:spPr>
          <a:ln/>
        </p:spPr>
        <p:txBody>
          <a:bodyPr/>
          <a:lstStyle>
            <a:lvl1pPr>
              <a:defRPr/>
            </a:lvl1pPr>
          </a:lstStyle>
          <a:p>
            <a:pPr>
              <a:defRPr/>
            </a:pPr>
            <a:fld id="{EE47BB7F-20C6-48F7-8E82-0C493B84335F}" type="slidenum">
              <a:rPr lang="de-AT"/>
              <a:pPr>
                <a:defRPr/>
              </a:pPr>
              <a:t>‹Nr.›</a:t>
            </a:fld>
            <a:endParaRPr lang="de-A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12"/>
          <p:cNvSpPr>
            <a:spLocks noGrp="1" noChangeArrowheads="1"/>
          </p:cNvSpPr>
          <p:nvPr>
            <p:ph type="dt" idx="10"/>
          </p:nvPr>
        </p:nvSpPr>
        <p:spPr>
          <a:ln/>
        </p:spPr>
        <p:txBody>
          <a:bodyPr/>
          <a:lstStyle>
            <a:lvl1pPr>
              <a:defRPr/>
            </a:lvl1pPr>
          </a:lstStyle>
          <a:p>
            <a:pPr>
              <a:defRPr/>
            </a:pPr>
            <a:endParaRPr lang="de-AT"/>
          </a:p>
        </p:txBody>
      </p:sp>
      <p:sp>
        <p:nvSpPr>
          <p:cNvPr id="4" name="Rectangle 13"/>
          <p:cNvSpPr>
            <a:spLocks noGrp="1" noChangeArrowheads="1"/>
          </p:cNvSpPr>
          <p:nvPr>
            <p:ph type="ftr" idx="11"/>
          </p:nvPr>
        </p:nvSpPr>
        <p:spPr>
          <a:ln/>
        </p:spPr>
        <p:txBody>
          <a:bodyPr/>
          <a:lstStyle>
            <a:lvl1pPr>
              <a:defRPr/>
            </a:lvl1pPr>
          </a:lstStyle>
          <a:p>
            <a:pPr>
              <a:defRPr/>
            </a:pPr>
            <a:endParaRPr lang="de-AT"/>
          </a:p>
        </p:txBody>
      </p:sp>
      <p:sp>
        <p:nvSpPr>
          <p:cNvPr id="5" name="Rectangle 14"/>
          <p:cNvSpPr>
            <a:spLocks noGrp="1" noChangeArrowheads="1"/>
          </p:cNvSpPr>
          <p:nvPr>
            <p:ph type="sldNum" idx="12"/>
          </p:nvPr>
        </p:nvSpPr>
        <p:spPr>
          <a:ln/>
        </p:spPr>
        <p:txBody>
          <a:bodyPr/>
          <a:lstStyle>
            <a:lvl1pPr>
              <a:defRPr/>
            </a:lvl1pPr>
          </a:lstStyle>
          <a:p>
            <a:pPr>
              <a:defRPr/>
            </a:pPr>
            <a:fld id="{6E2637CE-DC68-4DC3-B5DE-441D190805DF}" type="slidenum">
              <a:rPr lang="de-AT"/>
              <a:pPr>
                <a:defRPr/>
              </a:pPr>
              <a:t>‹Nr.›</a:t>
            </a:fld>
            <a:endParaRPr lang="de-A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dt" idx="10"/>
          </p:nvPr>
        </p:nvSpPr>
        <p:spPr>
          <a:ln/>
        </p:spPr>
        <p:txBody>
          <a:bodyPr/>
          <a:lstStyle>
            <a:lvl1pPr>
              <a:defRPr/>
            </a:lvl1pPr>
          </a:lstStyle>
          <a:p>
            <a:pPr>
              <a:defRPr/>
            </a:pPr>
            <a:endParaRPr lang="de-AT"/>
          </a:p>
        </p:txBody>
      </p:sp>
      <p:sp>
        <p:nvSpPr>
          <p:cNvPr id="3" name="Rectangle 13"/>
          <p:cNvSpPr>
            <a:spLocks noGrp="1" noChangeArrowheads="1"/>
          </p:cNvSpPr>
          <p:nvPr>
            <p:ph type="ftr" idx="11"/>
          </p:nvPr>
        </p:nvSpPr>
        <p:spPr>
          <a:ln/>
        </p:spPr>
        <p:txBody>
          <a:bodyPr/>
          <a:lstStyle>
            <a:lvl1pPr>
              <a:defRPr/>
            </a:lvl1pPr>
          </a:lstStyle>
          <a:p>
            <a:pPr>
              <a:defRPr/>
            </a:pPr>
            <a:endParaRPr lang="de-AT"/>
          </a:p>
        </p:txBody>
      </p:sp>
      <p:sp>
        <p:nvSpPr>
          <p:cNvPr id="4" name="Rectangle 14"/>
          <p:cNvSpPr>
            <a:spLocks noGrp="1" noChangeArrowheads="1"/>
          </p:cNvSpPr>
          <p:nvPr>
            <p:ph type="sldNum" idx="12"/>
          </p:nvPr>
        </p:nvSpPr>
        <p:spPr>
          <a:ln/>
        </p:spPr>
        <p:txBody>
          <a:bodyPr/>
          <a:lstStyle>
            <a:lvl1pPr>
              <a:defRPr/>
            </a:lvl1pPr>
          </a:lstStyle>
          <a:p>
            <a:pPr>
              <a:defRPr/>
            </a:pPr>
            <a:fld id="{5CB5D0FC-8DE1-48FC-88F8-0D99CB22D4E1}" type="slidenum">
              <a:rPr lang="de-AT"/>
              <a:pPr>
                <a:defRPr/>
              </a:pPr>
              <a:t>‹Nr.›</a:t>
            </a:fld>
            <a:endParaRPr lang="de-A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dt" idx="10"/>
          </p:nvPr>
        </p:nvSpPr>
        <p:spPr>
          <a:ln/>
        </p:spPr>
        <p:txBody>
          <a:bodyPr/>
          <a:lstStyle>
            <a:lvl1pPr>
              <a:defRPr/>
            </a:lvl1pPr>
          </a:lstStyle>
          <a:p>
            <a:pPr>
              <a:defRPr/>
            </a:pPr>
            <a:endParaRPr lang="de-AT"/>
          </a:p>
        </p:txBody>
      </p:sp>
      <p:sp>
        <p:nvSpPr>
          <p:cNvPr id="6" name="Rectangle 13"/>
          <p:cNvSpPr>
            <a:spLocks noGrp="1" noChangeArrowheads="1"/>
          </p:cNvSpPr>
          <p:nvPr>
            <p:ph type="ftr" idx="11"/>
          </p:nvPr>
        </p:nvSpPr>
        <p:spPr>
          <a:ln/>
        </p:spPr>
        <p:txBody>
          <a:bodyPr/>
          <a:lstStyle>
            <a:lvl1pPr>
              <a:defRPr/>
            </a:lvl1pPr>
          </a:lstStyle>
          <a:p>
            <a:pPr>
              <a:defRPr/>
            </a:pPr>
            <a:endParaRPr lang="de-AT"/>
          </a:p>
        </p:txBody>
      </p:sp>
      <p:sp>
        <p:nvSpPr>
          <p:cNvPr id="7" name="Rectangle 14"/>
          <p:cNvSpPr>
            <a:spLocks noGrp="1" noChangeArrowheads="1"/>
          </p:cNvSpPr>
          <p:nvPr>
            <p:ph type="sldNum" idx="12"/>
          </p:nvPr>
        </p:nvSpPr>
        <p:spPr>
          <a:ln/>
        </p:spPr>
        <p:txBody>
          <a:bodyPr/>
          <a:lstStyle>
            <a:lvl1pPr>
              <a:defRPr/>
            </a:lvl1pPr>
          </a:lstStyle>
          <a:p>
            <a:pPr>
              <a:defRPr/>
            </a:pPr>
            <a:fld id="{F064C772-DA2F-4F29-92E3-E7E83AF6E3FC}" type="slidenum">
              <a:rPr lang="de-AT"/>
              <a:pPr>
                <a:defRPr/>
              </a:pPr>
              <a:t>‹Nr.›</a:t>
            </a:fld>
            <a:endParaRPr lang="de-A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dt" idx="10"/>
          </p:nvPr>
        </p:nvSpPr>
        <p:spPr>
          <a:ln/>
        </p:spPr>
        <p:txBody>
          <a:bodyPr/>
          <a:lstStyle>
            <a:lvl1pPr>
              <a:defRPr/>
            </a:lvl1pPr>
          </a:lstStyle>
          <a:p>
            <a:pPr>
              <a:defRPr/>
            </a:pPr>
            <a:endParaRPr lang="de-AT"/>
          </a:p>
        </p:txBody>
      </p:sp>
      <p:sp>
        <p:nvSpPr>
          <p:cNvPr id="6" name="Rectangle 13"/>
          <p:cNvSpPr>
            <a:spLocks noGrp="1" noChangeArrowheads="1"/>
          </p:cNvSpPr>
          <p:nvPr>
            <p:ph type="ftr" idx="11"/>
          </p:nvPr>
        </p:nvSpPr>
        <p:spPr>
          <a:ln/>
        </p:spPr>
        <p:txBody>
          <a:bodyPr/>
          <a:lstStyle>
            <a:lvl1pPr>
              <a:defRPr/>
            </a:lvl1pPr>
          </a:lstStyle>
          <a:p>
            <a:pPr>
              <a:defRPr/>
            </a:pPr>
            <a:endParaRPr lang="de-AT"/>
          </a:p>
        </p:txBody>
      </p:sp>
      <p:sp>
        <p:nvSpPr>
          <p:cNvPr id="7" name="Rectangle 14"/>
          <p:cNvSpPr>
            <a:spLocks noGrp="1" noChangeArrowheads="1"/>
          </p:cNvSpPr>
          <p:nvPr>
            <p:ph type="sldNum" idx="12"/>
          </p:nvPr>
        </p:nvSpPr>
        <p:spPr>
          <a:ln/>
        </p:spPr>
        <p:txBody>
          <a:bodyPr/>
          <a:lstStyle>
            <a:lvl1pPr>
              <a:defRPr/>
            </a:lvl1pPr>
          </a:lstStyle>
          <a:p>
            <a:pPr>
              <a:defRPr/>
            </a:pPr>
            <a:fld id="{DDBF6DFC-19D2-493A-8CD8-C009F7AB8052}" type="slidenum">
              <a:rPr lang="de-AT"/>
              <a:pPr>
                <a:defRPr/>
              </a:pPr>
              <a:t>‹Nr.›</a:t>
            </a:fld>
            <a:endParaRPr lang="de-A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2049" name="Freeform 1"/>
          <p:cNvSpPr>
            <a:spLocks noChangeArrowheads="1"/>
          </p:cNvSpPr>
          <p:nvPr/>
        </p:nvSpPr>
        <p:spPr bwMode="auto">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rgbClr val="DFC977"/>
              </a:gs>
              <a:gs pos="100000">
                <a:srgbClr val="FFFFCC"/>
              </a:gs>
            </a:gsLst>
            <a:lin ang="108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0" name="Freeform 2"/>
          <p:cNvSpPr>
            <a:spLocks noChangeArrowheads="1"/>
          </p:cNvSpPr>
          <p:nvPr/>
        </p:nvSpPr>
        <p:spPr bwMode="auto">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rgbClr val="CAC0E2"/>
              </a:gs>
              <a:gs pos="100000">
                <a:srgbClr val="FFFFCC"/>
              </a:gs>
            </a:gsLst>
            <a:lin ang="135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1" name="Freeform 3"/>
          <p:cNvSpPr>
            <a:spLocks noChangeArrowheads="1"/>
          </p:cNvSpPr>
          <p:nvPr/>
        </p:nvSpPr>
        <p:spPr bwMode="auto">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rgbClr val="EDE1AF"/>
              </a:gs>
              <a:gs pos="100000">
                <a:srgbClr val="FFFFCC"/>
              </a:gs>
            </a:gsLst>
            <a:lin ang="81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2" name="Freeform 4"/>
          <p:cNvSpPr>
            <a:spLocks noChangeArrowheads="1"/>
          </p:cNvSpPr>
          <p:nvPr/>
        </p:nvSpPr>
        <p:spPr bwMode="auto">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rgbClr val="EDE1AF"/>
              </a:gs>
              <a:gs pos="100000">
                <a:srgbClr val="FFFFCC"/>
              </a:gs>
            </a:gsLst>
            <a:lin ang="135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3" name="Freeform 5"/>
          <p:cNvSpPr>
            <a:spLocks noChangeArrowheads="1"/>
          </p:cNvSpPr>
          <p:nvPr/>
        </p:nvSpPr>
        <p:spPr bwMode="auto">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rgbClr val="FFFFCC">
              <a:alpha val="50000"/>
            </a:srgbClr>
          </a:soli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4" name="Freeform 6"/>
          <p:cNvSpPr>
            <a:spLocks noChangeArrowheads="1"/>
          </p:cNvSpPr>
          <p:nvPr/>
        </p:nvSpPr>
        <p:spPr bwMode="auto">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rgbClr val="EDE1AF"/>
              </a:gs>
              <a:gs pos="100000">
                <a:srgbClr val="FFFFCC"/>
              </a:gs>
            </a:gsLst>
            <a:lin ang="135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5" name="Freeform 7"/>
          <p:cNvSpPr>
            <a:spLocks noChangeArrowheads="1"/>
          </p:cNvSpPr>
          <p:nvPr/>
        </p:nvSpPr>
        <p:spPr bwMode="auto">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rgbClr val="EDE1AF"/>
              </a:gs>
              <a:gs pos="100000">
                <a:srgbClr val="FFFFCC"/>
              </a:gs>
            </a:gsLst>
            <a:lin ang="135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6" name="Freeform 8"/>
          <p:cNvSpPr>
            <a:spLocks noChangeArrowheads="1"/>
          </p:cNvSpPr>
          <p:nvPr/>
        </p:nvSpPr>
        <p:spPr bwMode="auto">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rgbClr val="DFC977"/>
              </a:gs>
              <a:gs pos="100000">
                <a:srgbClr val="FFFFCC"/>
              </a:gs>
            </a:gsLst>
            <a:lin ang="108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sp>
        <p:nvSpPr>
          <p:cNvPr id="2057" name="Freeform 9"/>
          <p:cNvSpPr>
            <a:spLocks noChangeArrowheads="1"/>
          </p:cNvSpPr>
          <p:nvPr/>
        </p:nvSpPr>
        <p:spPr bwMode="auto">
          <a:xfrm rot="16200000">
            <a:off x="3974306" y="-850106"/>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rgbClr val="DFC977"/>
              </a:gs>
              <a:gs pos="100000">
                <a:srgbClr val="FFFFCC"/>
              </a:gs>
            </a:gsLst>
            <a:lin ang="10800000" scaled="1"/>
          </a:gradFill>
          <a:ln w="9525" cap="flat">
            <a:noFill/>
            <a:round/>
            <a:headEnd/>
            <a:tailEnd/>
          </a:ln>
          <a:effectLst/>
        </p:spPr>
        <p:txBody>
          <a:bodyPr wrap="none" anchor="ctr"/>
          <a:lstStyle/>
          <a:p>
            <a:pPr>
              <a:buFont typeface="Times New Roman" pitchFamily="16" charset="0"/>
              <a:buNone/>
              <a:defRPr/>
            </a:pPr>
            <a:endParaRPr lang="de-AT">
              <a:latin typeface="Times New Roman" pitchFamily="16" charset="0"/>
            </a:endParaRPr>
          </a:p>
        </p:txBody>
      </p:sp>
      <p:pic>
        <p:nvPicPr>
          <p:cNvPr id="2059" name="Picture 10"/>
          <p:cNvPicPr>
            <a:picLocks noChangeAspect="1" noChangeArrowheads="1"/>
          </p:cNvPicPr>
          <p:nvPr/>
        </p:nvPicPr>
        <p:blipFill>
          <a:blip r:embed="rId14" cstate="print"/>
          <a:srcRect/>
          <a:stretch>
            <a:fillRect/>
          </a:stretch>
        </p:blipFill>
        <p:spPr bwMode="auto">
          <a:xfrm>
            <a:off x="3175" y="-3175"/>
            <a:ext cx="803275" cy="6858000"/>
          </a:xfrm>
          <a:prstGeom prst="rect">
            <a:avLst/>
          </a:prstGeom>
          <a:noFill/>
          <a:ln w="9525">
            <a:noFill/>
            <a:round/>
            <a:headEnd/>
            <a:tailEnd/>
          </a:ln>
        </p:spPr>
      </p:pic>
      <p:sp>
        <p:nvSpPr>
          <p:cNvPr id="2060" name="Rectangle 11"/>
          <p:cNvSpPr>
            <a:spLocks noGrp="1" noChangeArrowheads="1"/>
          </p:cNvSpPr>
          <p:nvPr>
            <p:ph type="title"/>
          </p:nvPr>
        </p:nvSpPr>
        <p:spPr bwMode="auto">
          <a:xfrm>
            <a:off x="1143000" y="1992313"/>
            <a:ext cx="7769225" cy="1433512"/>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Klicken Sie, um das Format des Titeltextes zu bearbeiten</a:t>
            </a:r>
          </a:p>
        </p:txBody>
      </p:sp>
      <p:sp>
        <p:nvSpPr>
          <p:cNvPr id="2" name="Rectangle 12"/>
          <p:cNvSpPr>
            <a:spLocks noGrp="1" noChangeArrowheads="1"/>
          </p:cNvSpPr>
          <p:nvPr>
            <p:ph type="dt"/>
          </p:nvPr>
        </p:nvSpPr>
        <p:spPr bwMode="auto">
          <a:xfrm>
            <a:off x="1143000" y="6248400"/>
            <a:ext cx="1901825" cy="454025"/>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723900" algn="l"/>
                <a:tab pos="1447800" algn="l"/>
              </a:tabLst>
              <a:defRPr sz="1400">
                <a:solidFill>
                  <a:srgbClr val="993300"/>
                </a:solidFill>
                <a:latin typeface="+mn-lt"/>
              </a:defRPr>
            </a:lvl1pPr>
          </a:lstStyle>
          <a:p>
            <a:pPr>
              <a:defRPr/>
            </a:pPr>
            <a:endParaRPr lang="de-AT"/>
          </a:p>
        </p:txBody>
      </p:sp>
      <p:sp>
        <p:nvSpPr>
          <p:cNvPr id="2061" name="Rectangle 13"/>
          <p:cNvSpPr>
            <a:spLocks noGrp="1" noChangeArrowheads="1"/>
          </p:cNvSpPr>
          <p:nvPr>
            <p:ph type="ftr"/>
          </p:nvPr>
        </p:nvSpPr>
        <p:spPr bwMode="auto">
          <a:xfrm>
            <a:off x="3581400" y="6248400"/>
            <a:ext cx="2892425" cy="454025"/>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ctr">
              <a:buClrTx/>
              <a:buFontTx/>
              <a:buNone/>
              <a:tabLst>
                <a:tab pos="723900" algn="l"/>
                <a:tab pos="1447800" algn="l"/>
                <a:tab pos="2171700" algn="l"/>
              </a:tabLst>
              <a:defRPr sz="1400">
                <a:solidFill>
                  <a:srgbClr val="993300"/>
                </a:solidFill>
                <a:latin typeface="+mn-lt"/>
              </a:defRPr>
            </a:lvl1pPr>
          </a:lstStyle>
          <a:p>
            <a:pPr>
              <a:defRPr/>
            </a:pPr>
            <a:endParaRPr lang="de-AT"/>
          </a:p>
        </p:txBody>
      </p:sp>
      <p:sp>
        <p:nvSpPr>
          <p:cNvPr id="2062" name="Rectangle 14"/>
          <p:cNvSpPr>
            <a:spLocks noGrp="1" noChangeArrowheads="1"/>
          </p:cNvSpPr>
          <p:nvPr>
            <p:ph type="sldNum"/>
          </p:nvPr>
        </p:nvSpPr>
        <p:spPr bwMode="auto">
          <a:xfrm>
            <a:off x="7010400" y="6248400"/>
            <a:ext cx="1901825" cy="454025"/>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Lst>
              <a:defRPr sz="1400">
                <a:solidFill>
                  <a:srgbClr val="993300"/>
                </a:solidFill>
                <a:latin typeface="+mn-lt"/>
              </a:defRPr>
            </a:lvl1pPr>
          </a:lstStyle>
          <a:p>
            <a:pPr>
              <a:defRPr/>
            </a:pPr>
            <a:fld id="{6412A791-69BA-47F4-9A44-65D41A728DB9}" type="slidenum">
              <a:rPr lang="de-AT"/>
              <a:pPr>
                <a:defRPr/>
              </a:pPr>
              <a:t>‹Nr.›</a:t>
            </a:fld>
            <a:endParaRPr lang="de-AT"/>
          </a:p>
        </p:txBody>
      </p:sp>
      <p:sp>
        <p:nvSpPr>
          <p:cNvPr id="2064" name="Rectangle 15"/>
          <p:cNvSpPr>
            <a:spLocks noGrp="1" noChangeArrowheads="1"/>
          </p:cNvSpPr>
          <p:nvPr>
            <p:ph type="body" idx="1"/>
          </p:nvPr>
        </p:nvSpPr>
        <p:spPr bwMode="auto">
          <a:xfrm>
            <a:off x="457200" y="1604963"/>
            <a:ext cx="8226425" cy="4522787"/>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9933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993300"/>
          </a:solidFill>
          <a:latin typeface="Arial" charset="0"/>
          <a:ea typeface="Microsoft YaHei" charset="-122"/>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993300"/>
          </a:solidFill>
          <a:latin typeface="Arial" charset="0"/>
          <a:ea typeface="Microsoft YaHei" charset="-122"/>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993300"/>
          </a:solidFill>
          <a:latin typeface="Arial" charset="0"/>
          <a:ea typeface="Microsoft YaHei" charset="-122"/>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993300"/>
          </a:solidFill>
          <a:latin typeface="Arial" charset="0"/>
          <a:ea typeface="Microsoft YaHei" charset="-122"/>
        </a:defRPr>
      </a:lvl5pPr>
      <a:lvl6pPr marL="2514600" indent="-228600" algn="l" defTabSz="449263" rtl="0" fontAlgn="base">
        <a:spcBef>
          <a:spcPct val="0"/>
        </a:spcBef>
        <a:spcAft>
          <a:spcPct val="0"/>
        </a:spcAft>
        <a:buClr>
          <a:srgbClr val="000000"/>
        </a:buClr>
        <a:buSzPct val="100000"/>
        <a:buFont typeface="Times New Roman" pitchFamily="16" charset="0"/>
        <a:defRPr sz="4400">
          <a:solidFill>
            <a:srgbClr val="993300"/>
          </a:solidFill>
          <a:latin typeface="Arial" charset="0"/>
          <a:ea typeface="Microsoft YaHei" charset="-122"/>
        </a:defRPr>
      </a:lvl6pPr>
      <a:lvl7pPr marL="2971800" indent="-228600" algn="l" defTabSz="449263" rtl="0" fontAlgn="base">
        <a:spcBef>
          <a:spcPct val="0"/>
        </a:spcBef>
        <a:spcAft>
          <a:spcPct val="0"/>
        </a:spcAft>
        <a:buClr>
          <a:srgbClr val="000000"/>
        </a:buClr>
        <a:buSzPct val="100000"/>
        <a:buFont typeface="Times New Roman" pitchFamily="16" charset="0"/>
        <a:defRPr sz="4400">
          <a:solidFill>
            <a:srgbClr val="993300"/>
          </a:solidFill>
          <a:latin typeface="Arial" charset="0"/>
          <a:ea typeface="Microsoft YaHei" charset="-122"/>
        </a:defRPr>
      </a:lvl7pPr>
      <a:lvl8pPr marL="3429000" indent="-228600" algn="l" defTabSz="449263" rtl="0" fontAlgn="base">
        <a:spcBef>
          <a:spcPct val="0"/>
        </a:spcBef>
        <a:spcAft>
          <a:spcPct val="0"/>
        </a:spcAft>
        <a:buClr>
          <a:srgbClr val="000000"/>
        </a:buClr>
        <a:buSzPct val="100000"/>
        <a:buFont typeface="Times New Roman" pitchFamily="16" charset="0"/>
        <a:defRPr sz="4400">
          <a:solidFill>
            <a:srgbClr val="993300"/>
          </a:solidFill>
          <a:latin typeface="Arial" charset="0"/>
          <a:ea typeface="Microsoft YaHei" charset="-122"/>
        </a:defRPr>
      </a:lvl8pPr>
      <a:lvl9pPr marL="3886200" indent="-228600" algn="l" defTabSz="449263" rtl="0" fontAlgn="base">
        <a:spcBef>
          <a:spcPct val="0"/>
        </a:spcBef>
        <a:spcAft>
          <a:spcPct val="0"/>
        </a:spcAft>
        <a:buClr>
          <a:srgbClr val="000000"/>
        </a:buClr>
        <a:buSzPct val="100000"/>
        <a:buFont typeface="Times New Roman" pitchFamily="16" charset="0"/>
        <a:defRPr sz="4400">
          <a:solidFill>
            <a:srgbClr val="993300"/>
          </a:solidFill>
          <a:latin typeface="Arial"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746125" y="692150"/>
            <a:ext cx="8397875" cy="2881313"/>
          </a:xfrm>
        </p:spPr>
        <p:txBody>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smtClean="0">
                <a:latin typeface="Century Gothic" pitchFamily="32" charset="0"/>
              </a:rPr>
              <a:t>Mehr Souveränität in schwierigen Gesprächen und mit schwierigen Parteien</a:t>
            </a:r>
            <a:br>
              <a:rPr lang="de-DE" b="1" smtClean="0">
                <a:latin typeface="Century Gothic" pitchFamily="32" charset="0"/>
              </a:rPr>
            </a:br>
            <a:r>
              <a:rPr lang="de-DE" sz="2800" b="1" smtClean="0">
                <a:latin typeface="Century Gothic" pitchFamily="32" charset="0"/>
              </a:rPr>
              <a:t>Konflikte vermeiden oder professionell lösen</a:t>
            </a:r>
            <a:r>
              <a:rPr lang="de-DE" b="1" smtClean="0">
                <a:latin typeface="Century Gothic" pitchFamily="32" charset="0"/>
              </a:rPr>
              <a:t> </a:t>
            </a:r>
          </a:p>
        </p:txBody>
      </p:sp>
      <p:sp>
        <p:nvSpPr>
          <p:cNvPr id="3075" name="Rectangle 2"/>
          <p:cNvSpPr>
            <a:spLocks noGrp="1" noChangeArrowheads="1"/>
          </p:cNvSpPr>
          <p:nvPr>
            <p:ph type="subTitle" idx="4294967295"/>
          </p:nvPr>
        </p:nvSpPr>
        <p:spPr>
          <a:xfrm>
            <a:off x="1547813" y="3789363"/>
            <a:ext cx="6705600" cy="2643187"/>
          </a:xfrm>
        </p:spPr>
        <p:txBody>
          <a:bodyPr lIns="90000" tIns="46800" rIns="90000" bIns="46800"/>
          <a:lstStyle/>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AT" sz="2200" smtClean="0">
                <a:latin typeface="Century Gothic" pitchFamily="32" charset="0"/>
              </a:rPr>
              <a:t>Ein Kompaktseminar </a:t>
            </a:r>
            <a:br>
              <a:rPr lang="de-AT" sz="2200" smtClean="0">
                <a:latin typeface="Century Gothic" pitchFamily="32" charset="0"/>
              </a:rPr>
            </a:br>
            <a:r>
              <a:rPr lang="de-AT" sz="2200" smtClean="0">
                <a:latin typeface="Century Gothic" pitchFamily="32" charset="0"/>
              </a:rPr>
              <a:t>für Führungskräfte und  MitarbeiterInnen </a:t>
            </a:r>
            <a:br>
              <a:rPr lang="de-AT" sz="2200" smtClean="0">
                <a:latin typeface="Century Gothic" pitchFamily="32" charset="0"/>
              </a:rPr>
            </a:br>
            <a:r>
              <a:rPr lang="de-AT" sz="2200" smtClean="0">
                <a:latin typeface="Century Gothic" pitchFamily="32" charset="0"/>
              </a:rPr>
              <a:t>der Steirischen Landesregierung</a:t>
            </a:r>
            <a:br>
              <a:rPr lang="de-AT" sz="2200" smtClean="0">
                <a:latin typeface="Century Gothic" pitchFamily="32" charset="0"/>
              </a:rPr>
            </a:br>
            <a:r>
              <a:rPr lang="de-AT" sz="2200" smtClean="0">
                <a:latin typeface="Century Gothic" pitchFamily="32" charset="0"/>
              </a:rPr>
              <a:t/>
            </a:r>
            <a:br>
              <a:rPr lang="de-AT" sz="2200" smtClean="0">
                <a:latin typeface="Century Gothic" pitchFamily="32" charset="0"/>
              </a:rPr>
            </a:br>
            <a:r>
              <a:rPr lang="de-AT" sz="2200" smtClean="0">
                <a:latin typeface="Century Gothic" pitchFamily="32" charset="0"/>
              </a:rPr>
              <a:t>Konzeption und Referent: Dr. Peter Ganglmair</a:t>
            </a: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AT" sz="2200" smtClean="0">
                <a:latin typeface="Century Gothic" pitchFamily="32" charset="0"/>
              </a:rPr>
              <a:t>Co-Trainerin: Ingeborg Kaml</a:t>
            </a:r>
          </a:p>
          <a:p>
            <a:pPr marL="0" indent="0" algn="ctr" eaLnBrk="1" hangingPunct="1">
              <a:buClrTx/>
              <a:buSzPct val="80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de-AT" sz="2200" smtClean="0">
              <a:latin typeface="Century Gothic" pitchFamily="32" charset="0"/>
            </a:endParaRPr>
          </a:p>
          <a:p>
            <a:pPr marL="0" indent="0" algn="ctr" eaLnBrk="1" hangingPunct="1">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de-AT" sz="2200" smtClean="0">
              <a:latin typeface="Century Gothic" pitchFamily="3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971550" y="0"/>
            <a:ext cx="7769225" cy="1196975"/>
          </a:xfrm>
        </p:spPr>
        <p:txBody>
          <a:bodyPr/>
          <a:lstStyle/>
          <a:p>
            <a:r>
              <a:rPr lang="de-AT" sz="4000" smtClean="0">
                <a:latin typeface="Century Gothic" pitchFamily="32" charset="0"/>
              </a:rPr>
              <a:t>Vereinfacht eine Dreiteilung:</a:t>
            </a:r>
          </a:p>
        </p:txBody>
      </p:sp>
      <p:sp>
        <p:nvSpPr>
          <p:cNvPr id="10243" name="Inhaltsplatzhalter 2"/>
          <p:cNvSpPr>
            <a:spLocks noGrp="1"/>
          </p:cNvSpPr>
          <p:nvPr>
            <p:ph idx="1"/>
          </p:nvPr>
        </p:nvSpPr>
        <p:spPr>
          <a:xfrm>
            <a:off x="1187450" y="1268413"/>
            <a:ext cx="7496175" cy="4859337"/>
          </a:xfrm>
        </p:spPr>
        <p:txBody>
          <a:bodyPr/>
          <a:lstStyle/>
          <a:p>
            <a:pPr>
              <a:buClr>
                <a:srgbClr val="7E0000"/>
              </a:buClr>
            </a:pPr>
            <a:r>
              <a:rPr lang="de-AT" sz="2800" smtClean="0">
                <a:latin typeface="Century Gothic" pitchFamily="32" charset="0"/>
              </a:rPr>
              <a:t>Brauchen Sie ….</a:t>
            </a:r>
          </a:p>
          <a:p>
            <a:pPr>
              <a:buClr>
                <a:srgbClr val="7E0000"/>
              </a:buClr>
              <a:buFont typeface="Arial" charset="0"/>
              <a:buChar char="•"/>
            </a:pPr>
            <a:r>
              <a:rPr lang="de-AT" sz="2800" smtClean="0">
                <a:latin typeface="Century Gothic" pitchFamily="32" charset="0"/>
              </a:rPr>
              <a:t>mehr Gelassenheit und Ruhe </a:t>
            </a:r>
          </a:p>
          <a:p>
            <a:pPr>
              <a:buClr>
                <a:srgbClr val="7E0000"/>
              </a:buClr>
              <a:buFont typeface="Arial" charset="0"/>
              <a:buChar char="•"/>
            </a:pPr>
            <a:r>
              <a:rPr lang="de-AT" sz="2800" smtClean="0">
                <a:latin typeface="Century Gothic" pitchFamily="32" charset="0"/>
              </a:rPr>
              <a:t>mehr Durchsetzungskraft und Stärke</a:t>
            </a:r>
          </a:p>
          <a:p>
            <a:pPr>
              <a:buClr>
                <a:srgbClr val="7E0000"/>
              </a:buClr>
              <a:buFont typeface="Arial" charset="0"/>
              <a:buChar char="•"/>
            </a:pPr>
            <a:r>
              <a:rPr lang="de-AT" sz="2800" smtClean="0">
                <a:latin typeface="Century Gothic" pitchFamily="32" charset="0"/>
              </a:rPr>
              <a:t>mehr Diplomatie und psychologisches Geschick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1116013" y="0"/>
            <a:ext cx="7769225" cy="825500"/>
          </a:xfrm>
        </p:spPr>
        <p:txBody>
          <a:bodyPr/>
          <a:lstStyle/>
          <a:p>
            <a:pPr eaLnBrk="1" hangingPunct="1"/>
            <a:r>
              <a:rPr lang="de-AT" sz="2400" b="1" smtClean="0">
                <a:latin typeface="Century Gothic" pitchFamily="32" charset="0"/>
              </a:rPr>
              <a:t>Eine andere Blickrichtung: Möchten Sie generell</a:t>
            </a:r>
          </a:p>
        </p:txBody>
      </p:sp>
      <p:sp>
        <p:nvSpPr>
          <p:cNvPr id="4" name="Inhaltsplatzhalter 3"/>
          <p:cNvSpPr>
            <a:spLocks noGrp="1"/>
          </p:cNvSpPr>
          <p:nvPr>
            <p:ph sz="half" idx="1"/>
          </p:nvPr>
        </p:nvSpPr>
        <p:spPr>
          <a:xfrm>
            <a:off x="1116013" y="1412875"/>
            <a:ext cx="3960812" cy="4497388"/>
          </a:xfrm>
        </p:spPr>
        <p:txBody>
          <a:bodyPr/>
          <a:lstStyle/>
          <a:p>
            <a:pPr marL="0" indent="0" eaLnBrk="1" hangingPunct="1">
              <a:buClr>
                <a:schemeClr val="tx2">
                  <a:lumMod val="75000"/>
                </a:schemeClr>
              </a:buClr>
              <a:defRPr/>
            </a:pPr>
            <a:r>
              <a:rPr lang="de-AT" sz="2400" dirty="0" smtClean="0">
                <a:latin typeface="Century Gothic" pitchFamily="34" charset="0"/>
              </a:rPr>
              <a:t>mehr </a:t>
            </a:r>
            <a:r>
              <a:rPr lang="de-AT" sz="2400" dirty="0" smtClean="0">
                <a:solidFill>
                  <a:srgbClr val="0070C0"/>
                </a:solidFill>
                <a:latin typeface="Century Gothic" pitchFamily="34" charset="0"/>
              </a:rPr>
              <a:t>„an sich“ = an Ihrer Persönlichkeit </a:t>
            </a:r>
            <a:r>
              <a:rPr lang="de-AT" sz="2400" dirty="0" smtClean="0">
                <a:latin typeface="Century Gothic" pitchFamily="34" charset="0"/>
              </a:rPr>
              <a:t>arbeiten,...  </a:t>
            </a:r>
          </a:p>
          <a:p>
            <a:pPr marL="0" indent="0" eaLnBrk="1" hangingPunct="1">
              <a:buClr>
                <a:schemeClr val="tx2">
                  <a:lumMod val="75000"/>
                </a:schemeClr>
              </a:buClr>
              <a:defRPr/>
            </a:pPr>
            <a:r>
              <a:rPr lang="de-AT" sz="2400" dirty="0" smtClean="0">
                <a:latin typeface="Century Gothic" pitchFamily="34" charset="0"/>
              </a:rPr>
              <a:t>um authentischer</a:t>
            </a:r>
          </a:p>
          <a:p>
            <a:pPr marL="0" indent="0" eaLnBrk="1" hangingPunct="1">
              <a:buClr>
                <a:schemeClr val="tx2">
                  <a:lumMod val="75000"/>
                </a:schemeClr>
              </a:buClr>
              <a:buFontTx/>
              <a:buChar char="-"/>
              <a:defRPr/>
            </a:pPr>
            <a:r>
              <a:rPr lang="de-AT" sz="2400" dirty="0" smtClean="0">
                <a:latin typeface="Century Gothic" pitchFamily="34" charset="0"/>
              </a:rPr>
              <a:t> glaubwürdiger</a:t>
            </a:r>
          </a:p>
          <a:p>
            <a:pPr marL="0" indent="0" eaLnBrk="1" hangingPunct="1">
              <a:buClr>
                <a:schemeClr val="tx2">
                  <a:lumMod val="75000"/>
                </a:schemeClr>
              </a:buClr>
              <a:buFontTx/>
              <a:buChar char="-"/>
              <a:defRPr/>
            </a:pPr>
            <a:r>
              <a:rPr lang="de-AT" sz="2400" dirty="0" smtClean="0">
                <a:latin typeface="Century Gothic" pitchFamily="34" charset="0"/>
              </a:rPr>
              <a:t> ehrlicher</a:t>
            </a:r>
            <a:endParaRPr lang="de-AT" sz="2400" dirty="0" smtClean="0">
              <a:solidFill>
                <a:srgbClr val="FF0000"/>
              </a:solidFill>
              <a:latin typeface="Century Gothic" pitchFamily="34" charset="0"/>
            </a:endParaRPr>
          </a:p>
          <a:p>
            <a:pPr marL="0" indent="0" eaLnBrk="1" hangingPunct="1">
              <a:buClr>
                <a:schemeClr val="tx2">
                  <a:lumMod val="75000"/>
                </a:schemeClr>
              </a:buClr>
              <a:buFontTx/>
              <a:buChar char="-"/>
              <a:defRPr/>
            </a:pPr>
            <a:r>
              <a:rPr lang="de-AT" sz="2400" dirty="0" smtClean="0">
                <a:latin typeface="Century Gothic" pitchFamily="34" charset="0"/>
              </a:rPr>
              <a:t> selbstzufriedener</a:t>
            </a:r>
          </a:p>
          <a:p>
            <a:pPr marL="0" indent="0" eaLnBrk="1" hangingPunct="1">
              <a:buClr>
                <a:schemeClr val="tx2">
                  <a:lumMod val="75000"/>
                </a:schemeClr>
              </a:buClr>
              <a:buFontTx/>
              <a:buChar char="-"/>
              <a:defRPr/>
            </a:pPr>
            <a:r>
              <a:rPr lang="de-AT" sz="2400" dirty="0" smtClean="0">
                <a:latin typeface="Century Gothic" pitchFamily="34" charset="0"/>
              </a:rPr>
              <a:t> stärker</a:t>
            </a:r>
          </a:p>
          <a:p>
            <a:pPr marL="0" indent="0" eaLnBrk="1" hangingPunct="1">
              <a:buClr>
                <a:schemeClr val="tx2">
                  <a:lumMod val="75000"/>
                </a:schemeClr>
              </a:buClr>
              <a:buFontTx/>
              <a:buChar char="-"/>
              <a:defRPr/>
            </a:pPr>
            <a:r>
              <a:rPr lang="de-AT" sz="2400" dirty="0" smtClean="0">
                <a:latin typeface="Century Gothic" pitchFamily="34" charset="0"/>
              </a:rPr>
              <a:t> gelassener</a:t>
            </a:r>
          </a:p>
          <a:p>
            <a:pPr marL="0" indent="0" eaLnBrk="1" hangingPunct="1">
              <a:buClr>
                <a:schemeClr val="tx2">
                  <a:lumMod val="75000"/>
                </a:schemeClr>
              </a:buClr>
              <a:defRPr/>
            </a:pPr>
            <a:r>
              <a:rPr lang="de-AT" sz="2400" dirty="0" smtClean="0">
                <a:latin typeface="Century Gothic" pitchFamily="34" charset="0"/>
              </a:rPr>
              <a:t>………zu werden</a:t>
            </a:r>
          </a:p>
        </p:txBody>
      </p:sp>
      <p:sp>
        <p:nvSpPr>
          <p:cNvPr id="5" name="Inhaltsplatzhalter 4"/>
          <p:cNvSpPr>
            <a:spLocks noGrp="1"/>
          </p:cNvSpPr>
          <p:nvPr>
            <p:ph sz="half" idx="2"/>
          </p:nvPr>
        </p:nvSpPr>
        <p:spPr>
          <a:xfrm>
            <a:off x="5027613" y="1412875"/>
            <a:ext cx="4116387" cy="4497388"/>
          </a:xfrm>
        </p:spPr>
        <p:txBody>
          <a:bodyPr/>
          <a:lstStyle/>
          <a:p>
            <a:pPr marL="0" indent="0" eaLnBrk="1" hangingPunct="1">
              <a:buClr>
                <a:schemeClr val="tx2">
                  <a:lumMod val="75000"/>
                </a:schemeClr>
              </a:buClr>
              <a:defRPr/>
            </a:pPr>
            <a:r>
              <a:rPr lang="de-AT" sz="2400" dirty="0" smtClean="0">
                <a:latin typeface="Century Gothic" pitchFamily="34" charset="0"/>
              </a:rPr>
              <a:t>wollen Sie mehr an </a:t>
            </a:r>
            <a:r>
              <a:rPr lang="de-AT" sz="2400" dirty="0" smtClean="0">
                <a:solidFill>
                  <a:srgbClr val="0070C0"/>
                </a:solidFill>
                <a:latin typeface="Century Gothic" pitchFamily="34" charset="0"/>
              </a:rPr>
              <a:t>kommunikativen und psychologischen „Techniken“ </a:t>
            </a:r>
            <a:r>
              <a:rPr lang="de-AT" sz="2400" dirty="0" smtClean="0">
                <a:latin typeface="Century Gothic" pitchFamily="34" charset="0"/>
              </a:rPr>
              <a:t>arbeiten,….</a:t>
            </a:r>
          </a:p>
          <a:p>
            <a:pPr marL="0" indent="0" eaLnBrk="1" hangingPunct="1">
              <a:buClr>
                <a:schemeClr val="tx2">
                  <a:lumMod val="75000"/>
                </a:schemeClr>
              </a:buClr>
              <a:defRPr/>
            </a:pPr>
            <a:r>
              <a:rPr lang="de-AT" sz="2400" dirty="0" smtClean="0">
                <a:latin typeface="Century Gothic" pitchFamily="34" charset="0"/>
              </a:rPr>
              <a:t>um in schwierigen Situationen Kompetenz zu nutzen, nämlich</a:t>
            </a:r>
          </a:p>
          <a:p>
            <a:pPr marL="0" indent="0" eaLnBrk="1" hangingPunct="1">
              <a:buClr>
                <a:schemeClr val="tx2">
                  <a:lumMod val="75000"/>
                </a:schemeClr>
              </a:buClr>
              <a:buFontTx/>
              <a:buChar char="-"/>
              <a:defRPr/>
            </a:pPr>
            <a:r>
              <a:rPr lang="de-AT" sz="2400" dirty="0" smtClean="0">
                <a:latin typeface="Century Gothic" pitchFamily="34" charset="0"/>
              </a:rPr>
              <a:t> Gesprächskompetenz</a:t>
            </a:r>
          </a:p>
          <a:p>
            <a:pPr marL="0" indent="0" eaLnBrk="1" hangingPunct="1">
              <a:buClr>
                <a:schemeClr val="tx2">
                  <a:lumMod val="75000"/>
                </a:schemeClr>
              </a:buClr>
              <a:buFontTx/>
              <a:buChar char="-"/>
              <a:defRPr/>
            </a:pPr>
            <a:r>
              <a:rPr lang="de-AT" sz="2400" dirty="0" smtClean="0">
                <a:latin typeface="Century Gothic" pitchFamily="34" charset="0"/>
              </a:rPr>
              <a:t> Verhandlungsgeschick</a:t>
            </a:r>
          </a:p>
          <a:p>
            <a:pPr marL="0" indent="0" eaLnBrk="1" hangingPunct="1">
              <a:buClr>
                <a:schemeClr val="tx2">
                  <a:lumMod val="75000"/>
                </a:schemeClr>
              </a:buClr>
              <a:buFontTx/>
              <a:buChar char="-"/>
              <a:defRPr/>
            </a:pPr>
            <a:r>
              <a:rPr lang="de-AT" sz="2400" dirty="0" smtClean="0">
                <a:latin typeface="Century Gothic" pitchFamily="34" charset="0"/>
              </a:rPr>
              <a:t> Argumentationsstärke</a:t>
            </a:r>
          </a:p>
          <a:p>
            <a:pPr marL="0" indent="0" eaLnBrk="1" hangingPunct="1">
              <a:buClr>
                <a:schemeClr val="tx2">
                  <a:lumMod val="75000"/>
                </a:schemeClr>
              </a:buClr>
              <a:buFontTx/>
              <a:buChar char="-"/>
              <a:defRPr/>
            </a:pPr>
            <a:r>
              <a:rPr lang="de-AT" sz="2400" dirty="0" smtClean="0">
                <a:latin typeface="Century Gothic" pitchFamily="34" charset="0"/>
              </a:rPr>
              <a:t> rhetorische Fähigkeiten</a:t>
            </a:r>
          </a:p>
          <a:p>
            <a:pPr marL="0" indent="0" eaLnBrk="1" hangingPunct="1">
              <a:buClr>
                <a:schemeClr val="tx2">
                  <a:lumMod val="75000"/>
                </a:schemeClr>
              </a:buClr>
              <a:buFont typeface="Wingdings" pitchFamily="2" charset="2"/>
              <a:buNone/>
              <a:defRPr/>
            </a:pPr>
            <a:r>
              <a:rPr lang="de-AT" sz="2400" dirty="0" smtClean="0">
                <a:latin typeface="Century Gothic" pitchFamily="34" charset="0"/>
              </a:rPr>
              <a:t>……</a:t>
            </a:r>
          </a:p>
        </p:txBody>
      </p:sp>
      <p:cxnSp>
        <p:nvCxnSpPr>
          <p:cNvPr id="11269" name="Gerade Verbindung mit Pfeil 6"/>
          <p:cNvCxnSpPr>
            <a:cxnSpLocks noChangeShapeType="1"/>
          </p:cNvCxnSpPr>
          <p:nvPr/>
        </p:nvCxnSpPr>
        <p:spPr bwMode="auto">
          <a:xfrm flipH="1">
            <a:off x="2700338" y="981075"/>
            <a:ext cx="865187" cy="431800"/>
          </a:xfrm>
          <a:prstGeom prst="straightConnector1">
            <a:avLst/>
          </a:prstGeom>
          <a:noFill/>
          <a:ln w="9525" algn="ctr">
            <a:solidFill>
              <a:schemeClr val="tx1"/>
            </a:solidFill>
            <a:round/>
            <a:headEnd/>
            <a:tailEnd type="arrow" w="med" len="med"/>
          </a:ln>
        </p:spPr>
      </p:cxnSp>
      <p:cxnSp>
        <p:nvCxnSpPr>
          <p:cNvPr id="11270" name="Gerade Verbindung mit Pfeil 8"/>
          <p:cNvCxnSpPr>
            <a:cxnSpLocks noChangeShapeType="1"/>
          </p:cNvCxnSpPr>
          <p:nvPr/>
        </p:nvCxnSpPr>
        <p:spPr bwMode="auto">
          <a:xfrm>
            <a:off x="4500563" y="908050"/>
            <a:ext cx="915987" cy="504825"/>
          </a:xfrm>
          <a:prstGeom prst="straightConnector1">
            <a:avLst/>
          </a:prstGeom>
          <a:noFill/>
          <a:ln w="9525" algn="ctr">
            <a:solidFill>
              <a:schemeClr val="tx1"/>
            </a:solidFill>
            <a:round/>
            <a:headEnd/>
            <a:tailEnd type="arrow"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1066800" y="11113"/>
            <a:ext cx="7769225" cy="825500"/>
          </a:xfrm>
        </p:spPr>
        <p:txBody>
          <a:bodyPr/>
          <a:lstStyle/>
          <a:p>
            <a:r>
              <a:rPr lang="de-AT" sz="2800" b="1" smtClean="0">
                <a:latin typeface="Century Gothic" pitchFamily="32" charset="0"/>
              </a:rPr>
              <a:t>Beispiel 1 für „Arbeit“ an der Persönlichkeit</a:t>
            </a:r>
          </a:p>
        </p:txBody>
      </p:sp>
      <p:sp>
        <p:nvSpPr>
          <p:cNvPr id="3" name="Inhaltsplatzhalter 2"/>
          <p:cNvSpPr>
            <a:spLocks noGrp="1"/>
          </p:cNvSpPr>
          <p:nvPr>
            <p:ph idx="1"/>
          </p:nvPr>
        </p:nvSpPr>
        <p:spPr>
          <a:xfrm>
            <a:off x="1116013" y="981075"/>
            <a:ext cx="7769225" cy="4881563"/>
          </a:xfrm>
        </p:spPr>
        <p:txBody>
          <a:bodyPr/>
          <a:lstStyle/>
          <a:p>
            <a:r>
              <a:rPr lang="de-AT" sz="2400" smtClean="0">
                <a:latin typeface="Century Gothic" pitchFamily="32" charset="0"/>
              </a:rPr>
              <a:t>WAS verletzt Sie sehr, WAS tut Ihnen sehr weh?</a:t>
            </a:r>
          </a:p>
          <a:p>
            <a:r>
              <a:rPr lang="de-AT" sz="2400" smtClean="0">
                <a:latin typeface="Century Gothic" pitchFamily="32" charset="0"/>
              </a:rPr>
              <a:t>WAS ärgert Sie sehr, macht Sie wütend, </a:t>
            </a:r>
            <a:br>
              <a:rPr lang="de-AT" sz="2400" smtClean="0">
                <a:latin typeface="Century Gothic" pitchFamily="32" charset="0"/>
              </a:rPr>
            </a:br>
            <a:r>
              <a:rPr lang="de-AT" sz="2400" smtClean="0">
                <a:latin typeface="Century Gothic" pitchFamily="32" charset="0"/>
              </a:rPr>
              <a:t>										bringt Sie in Rage?</a:t>
            </a:r>
          </a:p>
          <a:p>
            <a:r>
              <a:rPr lang="de-AT" sz="2400" smtClean="0">
                <a:latin typeface="Century Gothic" pitchFamily="32" charset="0"/>
              </a:rPr>
              <a:t>		</a:t>
            </a:r>
            <a:r>
              <a:rPr lang="de-AT" sz="2400" smtClean="0">
                <a:latin typeface="Century Gothic" pitchFamily="32" charset="0"/>
                <a:sym typeface="Wingdings" pitchFamily="2" charset="2"/>
              </a:rPr>
              <a:t> Alles das „funktioniert“ nur, weil DAS in Ihnen drinnen ist: </a:t>
            </a:r>
            <a:endParaRPr lang="de-AT" sz="2400" smtClean="0">
              <a:latin typeface="Century Gothic" pitchFamily="32" charset="0"/>
            </a:endParaRPr>
          </a:p>
        </p:txBody>
      </p:sp>
      <p:sp>
        <p:nvSpPr>
          <p:cNvPr id="4" name="Abgerundetes Rechteck 3"/>
          <p:cNvSpPr>
            <a:spLocks noChangeArrowheads="1"/>
          </p:cNvSpPr>
          <p:nvPr/>
        </p:nvSpPr>
        <p:spPr bwMode="auto">
          <a:xfrm>
            <a:off x="4427538" y="4221163"/>
            <a:ext cx="4465637" cy="936625"/>
          </a:xfrm>
          <a:prstGeom prst="roundRect">
            <a:avLst>
              <a:gd name="adj" fmla="val 16667"/>
            </a:avLst>
          </a:prstGeom>
          <a:solidFill>
            <a:srgbClr val="00B8FF"/>
          </a:solidFill>
          <a:ln w="9525" algn="ctr">
            <a:solidFill>
              <a:schemeClr val="tx1"/>
            </a:solidFill>
            <a:round/>
            <a:headEnd/>
            <a:tailEnd/>
          </a:ln>
        </p:spPr>
        <p:txBody>
          <a:bodyPr/>
          <a:lstStyle/>
          <a:p>
            <a:r>
              <a:rPr lang="de-AT">
                <a:solidFill>
                  <a:schemeClr val="tx1"/>
                </a:solidFill>
              </a:rPr>
              <a:t>Alles, was mich länger als 15 Sek ärgert hat mit mir zu tun</a:t>
            </a:r>
          </a:p>
        </p:txBody>
      </p:sp>
      <p:sp>
        <p:nvSpPr>
          <p:cNvPr id="5" name="Abgerundetes Rechteck 4"/>
          <p:cNvSpPr>
            <a:spLocks noChangeArrowheads="1"/>
          </p:cNvSpPr>
          <p:nvPr/>
        </p:nvSpPr>
        <p:spPr bwMode="auto">
          <a:xfrm>
            <a:off x="5724525" y="2924175"/>
            <a:ext cx="3024188" cy="936625"/>
          </a:xfrm>
          <a:prstGeom prst="roundRect">
            <a:avLst>
              <a:gd name="adj" fmla="val 16667"/>
            </a:avLst>
          </a:prstGeom>
          <a:solidFill>
            <a:srgbClr val="00B8FF"/>
          </a:solidFill>
          <a:ln w="9525" algn="ctr">
            <a:solidFill>
              <a:schemeClr val="tx1"/>
            </a:solidFill>
            <a:round/>
            <a:headEnd/>
            <a:tailEnd/>
          </a:ln>
        </p:spPr>
        <p:txBody>
          <a:bodyPr/>
          <a:lstStyle/>
          <a:p>
            <a:r>
              <a:rPr lang="de-AT">
                <a:solidFill>
                  <a:schemeClr val="tx1"/>
                </a:solidFill>
              </a:rPr>
              <a:t>Die Schönheit liegt im Auge des Betrachters</a:t>
            </a:r>
          </a:p>
        </p:txBody>
      </p:sp>
      <p:sp>
        <p:nvSpPr>
          <p:cNvPr id="6" name="Abgerundetes Rechteck 5"/>
          <p:cNvSpPr>
            <a:spLocks noChangeArrowheads="1"/>
          </p:cNvSpPr>
          <p:nvPr/>
        </p:nvSpPr>
        <p:spPr bwMode="auto">
          <a:xfrm>
            <a:off x="1476375" y="3284538"/>
            <a:ext cx="2663825" cy="2925762"/>
          </a:xfrm>
          <a:prstGeom prst="roundRect">
            <a:avLst>
              <a:gd name="adj" fmla="val 16667"/>
            </a:avLst>
          </a:prstGeom>
          <a:solidFill>
            <a:srgbClr val="00B8FF"/>
          </a:solidFill>
          <a:ln w="9525" algn="ctr">
            <a:solidFill>
              <a:schemeClr val="tx1"/>
            </a:solidFill>
            <a:round/>
            <a:headEnd/>
            <a:tailEnd/>
          </a:ln>
        </p:spPr>
        <p:txBody>
          <a:bodyPr/>
          <a:lstStyle/>
          <a:p>
            <a:r>
              <a:rPr lang="de-AT" sz="2000">
                <a:solidFill>
                  <a:schemeClr val="tx1"/>
                </a:solidFill>
              </a:rPr>
              <a:t>„</a:t>
            </a:r>
            <a:r>
              <a:rPr lang="de-AT" sz="2000" i="1">
                <a:solidFill>
                  <a:schemeClr val="tx1"/>
                </a:solidFill>
              </a:rPr>
              <a:t>Sie sind gemein – ungerecht – ein unmenschlicher Beamter…..“</a:t>
            </a:r>
          </a:p>
          <a:p>
            <a:r>
              <a:rPr lang="de-AT" sz="2000">
                <a:solidFill>
                  <a:schemeClr val="tx1"/>
                </a:solidFill>
              </a:rPr>
              <a:t>Wenn Sie sich mit diesen Anteilen in Ihnen ausgesöhnt haben, dann können Sie locker….</a:t>
            </a:r>
          </a:p>
        </p:txBody>
      </p:sp>
      <p:cxnSp>
        <p:nvCxnSpPr>
          <p:cNvPr id="8" name="Gerade Verbindung mit Pfeil 7"/>
          <p:cNvCxnSpPr>
            <a:cxnSpLocks noChangeShapeType="1"/>
          </p:cNvCxnSpPr>
          <p:nvPr/>
        </p:nvCxnSpPr>
        <p:spPr bwMode="auto">
          <a:xfrm>
            <a:off x="5076825" y="2636838"/>
            <a:ext cx="503238" cy="431800"/>
          </a:xfrm>
          <a:prstGeom prst="straightConnector1">
            <a:avLst/>
          </a:prstGeom>
          <a:noFill/>
          <a:ln w="9525" algn="ctr">
            <a:solidFill>
              <a:schemeClr val="tx1"/>
            </a:solidFill>
            <a:round/>
            <a:headEnd/>
            <a:tailEnd type="arrow" w="med" len="med"/>
          </a:ln>
        </p:spPr>
      </p:cxnSp>
      <p:cxnSp>
        <p:nvCxnSpPr>
          <p:cNvPr id="10" name="Gerade Verbindung mit Pfeil 9"/>
          <p:cNvCxnSpPr>
            <a:cxnSpLocks noChangeShapeType="1"/>
          </p:cNvCxnSpPr>
          <p:nvPr/>
        </p:nvCxnSpPr>
        <p:spPr bwMode="auto">
          <a:xfrm>
            <a:off x="4643438" y="2636838"/>
            <a:ext cx="215900" cy="1296987"/>
          </a:xfrm>
          <a:prstGeom prst="straightConnector1">
            <a:avLst/>
          </a:prstGeom>
          <a:noFill/>
          <a:ln w="9525" algn="ctr">
            <a:solidFill>
              <a:schemeClr val="tx1"/>
            </a:solidFill>
            <a:round/>
            <a:headEnd/>
            <a:tailEnd type="arrow" w="med" len="med"/>
          </a:ln>
        </p:spPr>
      </p:cxnSp>
      <p:cxnSp>
        <p:nvCxnSpPr>
          <p:cNvPr id="12" name="Gerade Verbindung mit Pfeil 11"/>
          <p:cNvCxnSpPr>
            <a:cxnSpLocks noChangeShapeType="1"/>
          </p:cNvCxnSpPr>
          <p:nvPr/>
        </p:nvCxnSpPr>
        <p:spPr bwMode="auto">
          <a:xfrm flipH="1">
            <a:off x="3779838" y="2636838"/>
            <a:ext cx="431800" cy="431800"/>
          </a:xfrm>
          <a:prstGeom prst="straightConnector1">
            <a:avLst/>
          </a:prstGeom>
          <a:noFill/>
          <a:ln w="9525" algn="ctr">
            <a:solidFill>
              <a:schemeClr val="tx1"/>
            </a:solidFill>
            <a:round/>
            <a:headEnd/>
            <a:tailEnd type="arrow"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1066800" y="11113"/>
            <a:ext cx="7769225" cy="969962"/>
          </a:xfrm>
        </p:spPr>
        <p:txBody>
          <a:bodyPr/>
          <a:lstStyle/>
          <a:p>
            <a:r>
              <a:rPr lang="de-AT" sz="2800" b="1" smtClean="0">
                <a:latin typeface="Century Gothic" pitchFamily="32" charset="0"/>
              </a:rPr>
              <a:t>Beispiel 2 für „Arbeit“ an der Persönlichkeit</a:t>
            </a:r>
            <a:endParaRPr lang="de-AT" sz="2800" b="1" smtClean="0"/>
          </a:p>
        </p:txBody>
      </p:sp>
      <p:sp>
        <p:nvSpPr>
          <p:cNvPr id="12291" name="Inhaltsplatzhalter 2"/>
          <p:cNvSpPr>
            <a:spLocks noGrp="1"/>
          </p:cNvSpPr>
          <p:nvPr>
            <p:ph idx="1"/>
          </p:nvPr>
        </p:nvSpPr>
        <p:spPr>
          <a:xfrm>
            <a:off x="1066800" y="1125538"/>
            <a:ext cx="7769225" cy="4784725"/>
          </a:xfrm>
        </p:spPr>
        <p:txBody>
          <a:bodyPr/>
          <a:lstStyle/>
          <a:p>
            <a:r>
              <a:rPr lang="de-AT" sz="2400" smtClean="0">
                <a:latin typeface="Century Gothic" pitchFamily="32" charset="0"/>
              </a:rPr>
              <a:t>Begegnen Sie immer zuerst „dem Menschen“ bevor Sie auf die Sachebene einsteigen? </a:t>
            </a:r>
            <a:br>
              <a:rPr lang="de-AT" sz="2400" smtClean="0">
                <a:latin typeface="Century Gothic" pitchFamily="32" charset="0"/>
              </a:rPr>
            </a:br>
            <a:endParaRPr lang="de-AT" sz="1100" smtClean="0">
              <a:latin typeface="Century Gothic" pitchFamily="32" charset="0"/>
            </a:endParaRPr>
          </a:p>
          <a:p>
            <a:r>
              <a:rPr lang="de-AT" sz="2400" smtClean="0">
                <a:latin typeface="Century Gothic" pitchFamily="32" charset="0"/>
              </a:rPr>
              <a:t>oder</a:t>
            </a:r>
            <a:br>
              <a:rPr lang="de-AT" sz="2400" smtClean="0">
                <a:latin typeface="Century Gothic" pitchFamily="32" charset="0"/>
              </a:rPr>
            </a:br>
            <a:endParaRPr lang="de-AT" sz="1100" smtClean="0">
              <a:latin typeface="Century Gothic" pitchFamily="32" charset="0"/>
            </a:endParaRPr>
          </a:p>
          <a:p>
            <a:r>
              <a:rPr lang="de-AT" sz="2400" smtClean="0">
                <a:latin typeface="Century Gothic" pitchFamily="32" charset="0"/>
              </a:rPr>
              <a:t>sind Sie Experte/Fachfrau für… und haben (notgedrungen/leider) immer auch mit Menschen zu tun?</a:t>
            </a:r>
            <a:br>
              <a:rPr lang="de-AT" sz="2400" smtClean="0">
                <a:latin typeface="Century Gothic" pitchFamily="32" charset="0"/>
              </a:rPr>
            </a:br>
            <a:endParaRPr lang="de-AT" sz="2400" smtClean="0">
              <a:latin typeface="Century Gothic" pitchFamily="32" charset="0"/>
            </a:endParaRPr>
          </a:p>
          <a:p>
            <a:r>
              <a:rPr lang="de-AT" sz="2400" smtClean="0">
                <a:latin typeface="Century Gothic" pitchFamily="32" charset="0"/>
              </a:rPr>
              <a:t>= sind Sie ein </a:t>
            </a:r>
            <a:r>
              <a:rPr lang="de-AT" sz="2400" b="1" smtClean="0">
                <a:solidFill>
                  <a:srgbClr val="C00000"/>
                </a:solidFill>
                <a:latin typeface="Century Gothic" pitchFamily="32" charset="0"/>
              </a:rPr>
              <a:t>sozialer Typ </a:t>
            </a:r>
            <a:r>
              <a:rPr lang="de-AT" sz="2400" smtClean="0">
                <a:latin typeface="Century Gothic" pitchFamily="32" charset="0"/>
              </a:rPr>
              <a:t>oder ein</a:t>
            </a:r>
            <a:br>
              <a:rPr lang="de-AT" sz="2400" smtClean="0">
                <a:latin typeface="Century Gothic" pitchFamily="32" charset="0"/>
              </a:rPr>
            </a:br>
            <a:r>
              <a:rPr lang="de-AT" sz="2400" smtClean="0">
                <a:latin typeface="Century Gothic" pitchFamily="32" charset="0"/>
              </a:rPr>
              <a:t>											       </a:t>
            </a:r>
            <a:r>
              <a:rPr lang="de-AT" sz="2400" b="1" smtClean="0">
                <a:solidFill>
                  <a:srgbClr val="C00000"/>
                </a:solidFill>
                <a:latin typeface="Century Gothic" pitchFamily="32" charset="0"/>
              </a:rPr>
              <a:t>Sachtyp</a:t>
            </a:r>
            <a:r>
              <a:rPr lang="de-AT" sz="2400" smtClean="0">
                <a:latin typeface="Century Gothic" pitchFamily="32" charset="0"/>
              </a:rPr>
              <a:t>?</a:t>
            </a:r>
            <a:br>
              <a:rPr lang="de-AT" sz="2400" smtClean="0">
                <a:latin typeface="Century Gothic" pitchFamily="32" charset="0"/>
              </a:rPr>
            </a:br>
            <a:endParaRPr lang="de-AT" sz="240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1066800" y="11113"/>
            <a:ext cx="7769225" cy="825500"/>
          </a:xfrm>
        </p:spPr>
        <p:txBody>
          <a:bodyPr/>
          <a:lstStyle/>
          <a:p>
            <a:r>
              <a:rPr lang="de-AT" sz="2800" smtClean="0">
                <a:latin typeface="Century Gothic" pitchFamily="32" charset="0"/>
              </a:rPr>
              <a:t>Beispiel 3 für „Arbeit“ an der Persönlichkeit</a:t>
            </a:r>
            <a:endParaRPr lang="de-AT" sz="2800" smtClean="0"/>
          </a:p>
        </p:txBody>
      </p:sp>
      <p:sp>
        <p:nvSpPr>
          <p:cNvPr id="12291" name="Inhaltsplatzhalter 2"/>
          <p:cNvSpPr>
            <a:spLocks noGrp="1"/>
          </p:cNvSpPr>
          <p:nvPr>
            <p:ph idx="1"/>
          </p:nvPr>
        </p:nvSpPr>
        <p:spPr>
          <a:xfrm>
            <a:off x="1187450" y="908050"/>
            <a:ext cx="7789863" cy="5073650"/>
          </a:xfrm>
        </p:spPr>
        <p:txBody>
          <a:bodyPr/>
          <a:lstStyle/>
          <a:p>
            <a:pPr>
              <a:defRPr/>
            </a:pPr>
            <a:r>
              <a:rPr lang="de-AT" sz="2200" dirty="0" smtClean="0">
                <a:latin typeface="Century Gothic" pitchFamily="32" charset="0"/>
              </a:rPr>
              <a:t>Sind Sie jemand, der sich schnell (um alles) annimmt oder können Sie sehr gut „vieles drüben lassen“? Z.B: Beschuldigungen, Vorwürfe, Emotionen…</a:t>
            </a:r>
            <a:r>
              <a:rPr lang="de-AT" sz="2000" dirty="0" smtClean="0">
                <a:latin typeface="Century Gothic" pitchFamily="32" charset="0"/>
              </a:rPr>
              <a:t/>
            </a:r>
            <a:br>
              <a:rPr lang="de-AT" sz="2000" dirty="0" smtClean="0">
                <a:latin typeface="Century Gothic" pitchFamily="32" charset="0"/>
              </a:rPr>
            </a:br>
            <a:endParaRPr lang="de-AT" sz="1000" dirty="0" smtClean="0">
              <a:latin typeface="Century Gothic" pitchFamily="32" charset="0"/>
            </a:endParaRPr>
          </a:p>
          <a:p>
            <a:pPr>
              <a:defRPr/>
            </a:pPr>
            <a:r>
              <a:rPr lang="de-AT" sz="2200" dirty="0" smtClean="0">
                <a:latin typeface="Century Gothic" pitchFamily="32" charset="0"/>
              </a:rPr>
              <a:t>Sind Sie jemand, der in seinem Leben immer wieder schnell eine „gute Balance“ findet oder hängen Sie lange an belastenden Ereignissen?</a:t>
            </a:r>
            <a:r>
              <a:rPr lang="de-AT" sz="2000" dirty="0" smtClean="0">
                <a:latin typeface="Century Gothic" pitchFamily="32" charset="0"/>
              </a:rPr>
              <a:t/>
            </a:r>
            <a:br>
              <a:rPr lang="de-AT" sz="2000" dirty="0" smtClean="0">
                <a:latin typeface="Century Gothic" pitchFamily="32" charset="0"/>
              </a:rPr>
            </a:br>
            <a:endParaRPr lang="de-AT" sz="1000" dirty="0" smtClean="0">
              <a:latin typeface="Century Gothic" pitchFamily="32" charset="0"/>
            </a:endParaRPr>
          </a:p>
          <a:p>
            <a:pPr>
              <a:defRPr/>
            </a:pPr>
            <a:r>
              <a:rPr lang="de-AT" sz="2200" dirty="0" smtClean="0">
                <a:latin typeface="Century Gothic" pitchFamily="32" charset="0"/>
              </a:rPr>
              <a:t>Sind Sie jemand, der Selbstachtung hat, Selbstvertrauen besitzt, der ein gutes Selbstwertgefühl hat?</a:t>
            </a:r>
            <a:br>
              <a:rPr lang="de-AT" sz="2200" dirty="0" smtClean="0">
                <a:latin typeface="Century Gothic" pitchFamily="32" charset="0"/>
              </a:rPr>
            </a:br>
            <a:endParaRPr lang="de-AT" sz="1050" dirty="0" smtClean="0">
              <a:latin typeface="Century Gothic" pitchFamily="32" charset="0"/>
            </a:endParaRPr>
          </a:p>
          <a:p>
            <a:pPr>
              <a:defRPr/>
            </a:pPr>
            <a:r>
              <a:rPr lang="de-AT" sz="2000" dirty="0" smtClean="0">
                <a:latin typeface="Century Gothic" pitchFamily="32" charset="0"/>
              </a:rPr>
              <a:t>			------- o -------- o ------- o ------- o -------- o ------- </a:t>
            </a:r>
          </a:p>
          <a:p>
            <a:pPr>
              <a:defRPr/>
            </a:pPr>
            <a:endParaRPr lang="de-AT" sz="1000" dirty="0" smtClean="0">
              <a:latin typeface="Century Gothic" pitchFamily="32" charset="0"/>
            </a:endParaRPr>
          </a:p>
          <a:p>
            <a:pPr>
              <a:defRPr/>
            </a:pPr>
            <a:r>
              <a:rPr lang="de-AT" sz="2400" dirty="0" smtClean="0">
                <a:latin typeface="Century Gothic" pitchFamily="32" charset="0"/>
              </a:rPr>
              <a:t>Gerade bei schwierigen Gesprächen braucht man unbedingt beides: </a:t>
            </a:r>
            <a:r>
              <a:rPr lang="de-AT" sz="2400" b="1" dirty="0" smtClean="0">
                <a:solidFill>
                  <a:srgbClr val="C00000"/>
                </a:solidFill>
                <a:latin typeface="Century Gothic" pitchFamily="32" charset="0"/>
              </a:rPr>
              <a:t>Persönlichkeit</a:t>
            </a:r>
            <a:r>
              <a:rPr lang="de-AT" sz="2400" dirty="0" smtClean="0">
                <a:latin typeface="Century Gothic" pitchFamily="32" charset="0"/>
              </a:rPr>
              <a:t> und </a:t>
            </a:r>
            <a:r>
              <a:rPr lang="de-AT" sz="2400" b="1" dirty="0" smtClean="0">
                <a:solidFill>
                  <a:srgbClr val="C00000"/>
                </a:solidFill>
                <a:latin typeface="Century Gothic" pitchFamily="32" charset="0"/>
              </a:rPr>
              <a:t>Technik</a:t>
            </a:r>
          </a:p>
          <a:p>
            <a:pPr>
              <a:defRPr/>
            </a:pPr>
            <a:endParaRPr lang="de-AT" sz="24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1066800" y="304800"/>
            <a:ext cx="7772400" cy="89217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200" b="1" smtClean="0">
                <a:latin typeface="Century Gothic" pitchFamily="32" charset="0"/>
              </a:rPr>
              <a:t>Zeitschiene</a:t>
            </a:r>
          </a:p>
        </p:txBody>
      </p:sp>
      <p:sp>
        <p:nvSpPr>
          <p:cNvPr id="2" name="Rectangle 2"/>
          <p:cNvSpPr>
            <a:spLocks noGrp="1" noChangeArrowheads="1"/>
          </p:cNvSpPr>
          <p:nvPr>
            <p:ph idx="1"/>
          </p:nvPr>
        </p:nvSpPr>
        <p:spPr>
          <a:xfrm>
            <a:off x="1116013" y="1341438"/>
            <a:ext cx="7772400" cy="4114800"/>
          </a:xfrm>
        </p:spPr>
        <p:txBody>
          <a:bodyPr/>
          <a:lstStyle/>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b="1" dirty="0" smtClean="0">
                <a:latin typeface="Century Gothic" pitchFamily="32" charset="0"/>
              </a:rPr>
              <a:t>9.00-12.30  13.30-17.00</a:t>
            </a:r>
            <a:br>
              <a:rPr lang="de-AT" b="1" dirty="0" smtClean="0">
                <a:latin typeface="Century Gothic" pitchFamily="32" charset="0"/>
              </a:rPr>
            </a:br>
            <a:endParaRPr lang="de-AT" b="1" dirty="0" smtClean="0">
              <a:latin typeface="Century Gothic" pitchFamily="32" charset="0"/>
            </a:endParaRP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b="1" dirty="0" smtClean="0">
                <a:latin typeface="Century Gothic" pitchFamily="32" charset="0"/>
              </a:rPr>
              <a:t>8.30-12.30  13.30-17.00</a:t>
            </a:r>
            <a:br>
              <a:rPr lang="de-AT" b="1" dirty="0" smtClean="0">
                <a:latin typeface="Century Gothic" pitchFamily="32" charset="0"/>
              </a:rPr>
            </a:br>
            <a:endParaRPr lang="de-AT" b="1" dirty="0" smtClean="0">
              <a:latin typeface="Century Gothic" pitchFamily="32" charset="0"/>
            </a:endParaRP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2 Tage sind sehr kurz. Wir machen </a:t>
            </a:r>
            <a:br>
              <a:rPr lang="de-AT" sz="2400" dirty="0" smtClean="0">
                <a:latin typeface="Century Gothic" pitchFamily="32" charset="0"/>
              </a:rPr>
            </a:br>
            <a:r>
              <a:rPr lang="de-AT" sz="2400" dirty="0" smtClean="0">
                <a:latin typeface="Century Gothic" pitchFamily="32" charset="0"/>
              </a:rPr>
              <a:t>hier im Seminar Vieles recht komprimiert. </a:t>
            </a: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Für manche persönliche Ergänzung ist später Zeit: Sie können mit uns nach 17.00 Uhr und am Telefon weiter reden/plaudern/diskutieren</a:t>
            </a:r>
          </a:p>
          <a:p>
            <a:pPr marL="339725" indent="-339725" eaLnBrk="1" hangingPunct="1">
              <a:buClrTx/>
              <a:buSzPct val="80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AT" b="1"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1116013" y="0"/>
            <a:ext cx="7769225" cy="647700"/>
          </a:xfrm>
        </p:spPr>
        <p:txBody>
          <a:bodyPr/>
          <a:lstStyle/>
          <a:p>
            <a:r>
              <a:rPr lang="de-AT" sz="2800" smtClean="0">
                <a:latin typeface="Century Gothic" pitchFamily="32" charset="0"/>
              </a:rPr>
              <a:t>Ablauf</a:t>
            </a:r>
          </a:p>
        </p:txBody>
      </p:sp>
      <p:sp>
        <p:nvSpPr>
          <p:cNvPr id="17411" name="Inhaltsplatzhalter 2"/>
          <p:cNvSpPr>
            <a:spLocks noGrp="1"/>
          </p:cNvSpPr>
          <p:nvPr>
            <p:ph idx="1"/>
          </p:nvPr>
        </p:nvSpPr>
        <p:spPr>
          <a:xfrm>
            <a:off x="1116013" y="765175"/>
            <a:ext cx="7848600" cy="5746750"/>
          </a:xfrm>
        </p:spPr>
        <p:txBody>
          <a:bodyPr/>
          <a:lstStyle/>
          <a:p>
            <a:pPr marL="514350" indent="-514350"/>
            <a:r>
              <a:rPr lang="de-AT" sz="2400" dirty="0" smtClean="0">
                <a:latin typeface="Century Gothic" pitchFamily="32" charset="0"/>
              </a:rPr>
              <a:t>Vormittag: </a:t>
            </a:r>
          </a:p>
          <a:p>
            <a:pPr marL="514350" indent="-514350"/>
            <a:r>
              <a:rPr lang="de-AT" sz="2400" dirty="0" smtClean="0">
                <a:latin typeface="Century Gothic" pitchFamily="32" charset="0"/>
              </a:rPr>
              <a:t>Sich orientieren – Ankommen - mit anderen ins Gespräch kommen: über Ihre Situation und einige Grundannahmen - kennen lernen</a:t>
            </a:r>
          </a:p>
          <a:p>
            <a:pPr marL="514350" indent="-514350"/>
            <a:r>
              <a:rPr lang="de-AT" sz="2400" dirty="0" smtClean="0">
                <a:latin typeface="Century Gothic" pitchFamily="32" charset="0"/>
              </a:rPr>
              <a:t>Ein hilfreiches Paradigma </a:t>
            </a:r>
          </a:p>
          <a:p>
            <a:pPr marL="514350" indent="-514350"/>
            <a:r>
              <a:rPr lang="de-AT" sz="2400" dirty="0" smtClean="0">
                <a:latin typeface="Century Gothic" pitchFamily="32" charset="0"/>
              </a:rPr>
              <a:t>Ihre „Fälle“</a:t>
            </a:r>
            <a:r>
              <a:rPr lang="de-AT" sz="2400" dirty="0" smtClean="0">
                <a:latin typeface="Century Gothic" pitchFamily="32" charset="0"/>
                <a:sym typeface="Wingdings" pitchFamily="2" charset="2"/>
              </a:rPr>
              <a:t></a:t>
            </a:r>
            <a:r>
              <a:rPr lang="de-AT" sz="2400" dirty="0" smtClean="0">
                <a:latin typeface="Century Gothic" pitchFamily="32" charset="0"/>
              </a:rPr>
              <a:t> Ihre Stärken, Ihre Fragen und Ziele</a:t>
            </a:r>
          </a:p>
          <a:p>
            <a:pPr marL="514350" indent="-514350"/>
            <a:r>
              <a:rPr lang="de-AT" sz="2400" dirty="0" smtClean="0">
                <a:latin typeface="Century Gothic" pitchFamily="32" charset="0"/>
              </a:rPr>
              <a:t>Nachmittag: </a:t>
            </a:r>
          </a:p>
          <a:p>
            <a:pPr marL="514350" indent="-514350"/>
            <a:r>
              <a:rPr lang="de-AT" sz="2400" dirty="0" smtClean="0">
                <a:latin typeface="Century Gothic" pitchFamily="32" charset="0"/>
              </a:rPr>
              <a:t>In jedem schwierigen Gespräch sind einige Details besonders wichtig: Erfahrungsaustausch und kleine Übungen dazu. </a:t>
            </a:r>
            <a:br>
              <a:rPr lang="de-AT" sz="2400" dirty="0" smtClean="0">
                <a:latin typeface="Century Gothic" pitchFamily="32" charset="0"/>
              </a:rPr>
            </a:br>
            <a:endParaRPr lang="de-AT" sz="2400" dirty="0" smtClean="0">
              <a:latin typeface="Century Gothic" pitchFamily="32" charset="0"/>
            </a:endParaRPr>
          </a:p>
          <a:p>
            <a:pPr marL="514350" indent="-514350"/>
            <a:r>
              <a:rPr lang="de-AT" sz="2400" dirty="0" smtClean="0">
                <a:latin typeface="Century Gothic" pitchFamily="32" charset="0"/>
              </a:rPr>
              <a:t>2. Tag: FS und schwerpunktmäßig: </a:t>
            </a:r>
            <a:br>
              <a:rPr lang="de-AT" sz="2400" dirty="0" smtClean="0">
                <a:latin typeface="Century Gothic" pitchFamily="32" charset="0"/>
              </a:rPr>
            </a:br>
            <a:r>
              <a:rPr lang="de-AT" sz="2400" dirty="0" smtClean="0">
                <a:latin typeface="Century Gothic" pitchFamily="32" charset="0"/>
              </a:rPr>
              <a:t>Rollenspiele im Plenum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1042988" y="549275"/>
            <a:ext cx="7772400" cy="531813"/>
          </a:xfrm>
        </p:spPr>
        <p:txBody>
          <a:bodyPr/>
          <a:lstStyle/>
          <a:p>
            <a:r>
              <a:rPr lang="de-AT" sz="2400" smtClean="0">
                <a:latin typeface="Century Gothic" pitchFamily="32" charset="0"/>
              </a:rPr>
              <a:t>Nach unserer Kennenlern-Runde bilden wir  Arbeitsgruppen. Dazu gilt:</a:t>
            </a:r>
          </a:p>
        </p:txBody>
      </p:sp>
      <p:sp>
        <p:nvSpPr>
          <p:cNvPr id="3" name="Inhaltsplatzhalter 2"/>
          <p:cNvSpPr>
            <a:spLocks noGrp="1"/>
          </p:cNvSpPr>
          <p:nvPr>
            <p:ph idx="1"/>
          </p:nvPr>
        </p:nvSpPr>
        <p:spPr>
          <a:xfrm>
            <a:off x="1066800" y="1268413"/>
            <a:ext cx="7772400" cy="4522787"/>
          </a:xfrm>
        </p:spPr>
        <p:txBody>
          <a:bodyPr/>
          <a:lstStyle/>
          <a:p>
            <a:pPr>
              <a:buFont typeface="Arial" pitchFamily="34" charset="0"/>
              <a:buChar char="•"/>
              <a:defRPr/>
            </a:pPr>
            <a:r>
              <a:rPr lang="de-AT" sz="2400" dirty="0" smtClean="0">
                <a:latin typeface="Century Gothic" pitchFamily="34" charset="0"/>
              </a:rPr>
              <a:t>Fachliche Kriterien:</a:t>
            </a:r>
            <a:br>
              <a:rPr lang="de-AT" sz="2400" dirty="0" smtClean="0">
                <a:latin typeface="Century Gothic" pitchFamily="34" charset="0"/>
              </a:rPr>
            </a:br>
            <a:r>
              <a:rPr lang="de-AT" sz="2400" dirty="0" smtClean="0">
                <a:latin typeface="Century Gothic" pitchFamily="34" charset="0"/>
                <a:sym typeface="Wingdings" pitchFamily="2" charset="2"/>
              </a:rPr>
              <a:t> ähnliche </a:t>
            </a:r>
            <a:r>
              <a:rPr lang="de-DE" sz="2400" dirty="0" err="1" smtClean="0">
                <a:latin typeface="Century Gothic" pitchFamily="34" charset="0"/>
              </a:rPr>
              <a:t>berufl</a:t>
            </a:r>
            <a:r>
              <a:rPr lang="de-DE" sz="2400" dirty="0" smtClean="0">
                <a:latin typeface="Century Gothic" pitchFamily="34" charset="0"/>
              </a:rPr>
              <a:t>. Aufgaben, </a:t>
            </a:r>
            <a:br>
              <a:rPr lang="de-DE" sz="2400" dirty="0" smtClean="0">
                <a:latin typeface="Century Gothic" pitchFamily="34" charset="0"/>
              </a:rPr>
            </a:br>
            <a:r>
              <a:rPr lang="de-DE" sz="2400" dirty="0" smtClean="0">
                <a:latin typeface="Century Gothic" pitchFamily="34" charset="0"/>
                <a:sym typeface="Wingdings" pitchFamily="2" charset="2"/>
              </a:rPr>
              <a:t> ähnliche </a:t>
            </a:r>
            <a:r>
              <a:rPr lang="de-DE" sz="2400" dirty="0" smtClean="0">
                <a:latin typeface="Century Gothic" pitchFamily="34" charset="0"/>
              </a:rPr>
              <a:t>Verhandlungsarten</a:t>
            </a:r>
            <a:br>
              <a:rPr lang="de-DE" sz="2400" dirty="0" smtClean="0">
                <a:latin typeface="Century Gothic" pitchFamily="34" charset="0"/>
              </a:rPr>
            </a:br>
            <a:r>
              <a:rPr lang="de-DE" sz="2400" dirty="0" smtClean="0">
                <a:latin typeface="Century Gothic" pitchFamily="34" charset="0"/>
              </a:rPr>
              <a:t>					</a:t>
            </a:r>
            <a:r>
              <a:rPr lang="de-DE" sz="1800" b="1" dirty="0" smtClean="0">
                <a:latin typeface="Century Gothic" pitchFamily="34" charset="0"/>
              </a:rPr>
              <a:t>und/oder</a:t>
            </a:r>
          </a:p>
          <a:p>
            <a:pPr>
              <a:defRPr/>
            </a:pPr>
            <a:r>
              <a:rPr lang="de-DE" sz="2400" dirty="0" smtClean="0">
                <a:latin typeface="Century Gothic" pitchFamily="34" charset="0"/>
              </a:rPr>
              <a:t>Persönliche Kriterien </a:t>
            </a:r>
          </a:p>
          <a:p>
            <a:pPr marL="457200" indent="-457200">
              <a:buClr>
                <a:schemeClr val="tx2">
                  <a:lumMod val="75000"/>
                </a:schemeClr>
              </a:buClr>
              <a:buFont typeface="Arial" pitchFamily="34" charset="0"/>
              <a:buChar char="•"/>
              <a:defRPr/>
            </a:pPr>
            <a:r>
              <a:rPr lang="de-AT" sz="2400" dirty="0" smtClean="0">
                <a:latin typeface="Century Gothic" pitchFamily="34" charset="0"/>
              </a:rPr>
              <a:t>mit der/dem kann ich gut</a:t>
            </a:r>
          </a:p>
          <a:p>
            <a:pPr marL="457200" indent="-457200">
              <a:buClr>
                <a:schemeClr val="tx2">
                  <a:lumMod val="75000"/>
                </a:schemeClr>
              </a:buClr>
              <a:buFont typeface="Arial" pitchFamily="34" charset="0"/>
              <a:buChar char="•"/>
              <a:defRPr/>
            </a:pPr>
            <a:r>
              <a:rPr lang="de-AT" sz="2400" dirty="0" smtClean="0">
                <a:latin typeface="Century Gothic" pitchFamily="34" charset="0"/>
              </a:rPr>
              <a:t>von der/von dem will ich mir helfen lassen, will ich mir etwas sagen lassen</a:t>
            </a:r>
          </a:p>
          <a:p>
            <a:pPr marL="457200" indent="-457200">
              <a:buClr>
                <a:schemeClr val="tx2">
                  <a:lumMod val="75000"/>
                </a:schemeClr>
              </a:buClr>
              <a:buFont typeface="Arial" pitchFamily="34" charset="0"/>
              <a:buChar char="•"/>
              <a:defRPr/>
            </a:pPr>
            <a:r>
              <a:rPr lang="de-AT" sz="2400" dirty="0" smtClean="0">
                <a:latin typeface="Century Gothic" pitchFamily="34" charset="0"/>
              </a:rPr>
              <a:t>der/dem will ich auch gerne helfen</a:t>
            </a:r>
          </a:p>
          <a:p>
            <a:pPr marL="457200" indent="-457200">
              <a:buClr>
                <a:schemeClr val="tx2">
                  <a:lumMod val="75000"/>
                </a:schemeClr>
              </a:buClr>
              <a:defRPr/>
            </a:pPr>
            <a:endParaRPr lang="de-AT" sz="1050" dirty="0" smtClean="0">
              <a:latin typeface="Century Gothic" pitchFamily="34" charset="0"/>
            </a:endParaRPr>
          </a:p>
          <a:p>
            <a:pPr marL="457200" indent="-457200">
              <a:buClr>
                <a:schemeClr val="tx2">
                  <a:lumMod val="75000"/>
                </a:schemeClr>
              </a:buClr>
              <a:defRPr/>
            </a:pPr>
            <a:r>
              <a:rPr lang="de-AT" sz="2400" dirty="0" smtClean="0">
                <a:latin typeface="Century Gothic" pitchFamily="34" charset="0"/>
              </a:rPr>
              <a:t>Nutzen Sie </a:t>
            </a:r>
            <a:br>
              <a:rPr lang="de-AT" sz="2400" dirty="0" smtClean="0">
                <a:latin typeface="Century Gothic" pitchFamily="34" charset="0"/>
              </a:rPr>
            </a:br>
            <a:r>
              <a:rPr lang="de-AT" sz="2400" dirty="0" smtClean="0">
                <a:latin typeface="Century Gothic" pitchFamily="34" charset="0"/>
              </a:rPr>
              <a:t>mehr  Ihr „Spüren“ als die „Klugheit“, </a:t>
            </a:r>
            <a:br>
              <a:rPr lang="de-AT" sz="2400" dirty="0" smtClean="0">
                <a:latin typeface="Century Gothic" pitchFamily="34" charset="0"/>
              </a:rPr>
            </a:br>
            <a:r>
              <a:rPr lang="de-AT" sz="2400" dirty="0" smtClean="0">
                <a:latin typeface="Century Gothic" pitchFamily="34" charset="0"/>
              </a:rPr>
              <a:t>mehr Ihre  „Weisheit“ als die „Ratio“</a:t>
            </a:r>
            <a:br>
              <a:rPr lang="de-AT" sz="2400" dirty="0" smtClean="0">
                <a:latin typeface="Century Gothic" pitchFamily="34" charset="0"/>
              </a:rPr>
            </a:br>
            <a:endParaRPr lang="de-AT" sz="2400" dirty="0" smtClean="0">
              <a:latin typeface="Century Gothic" pitchFamily="34" charset="0"/>
            </a:endParaRPr>
          </a:p>
          <a:p>
            <a:pPr marL="457200" indent="-457200">
              <a:buClr>
                <a:schemeClr val="tx2">
                  <a:lumMod val="75000"/>
                </a:schemeClr>
              </a:buClr>
              <a:buFont typeface="+mj-lt"/>
              <a:buAutoNum type="arabicPeriod"/>
              <a:defRPr/>
            </a:pPr>
            <a:endParaRPr lang="de-AT" sz="2400" dirty="0">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550" y="620713"/>
            <a:ext cx="7772400" cy="576262"/>
          </a:xfrm>
        </p:spPr>
        <p:txBody>
          <a:bodyPr/>
          <a:lstStyle/>
          <a:p>
            <a:r>
              <a:rPr lang="de-DE" sz="3200" b="1" smtClean="0">
                <a:latin typeface="Century Gothic" pitchFamily="32" charset="0"/>
              </a:rPr>
              <a:t>Gutes Klima – gute Erfolge!</a:t>
            </a:r>
          </a:p>
        </p:txBody>
      </p:sp>
      <p:sp>
        <p:nvSpPr>
          <p:cNvPr id="139267" name="Rectangle 3"/>
          <p:cNvSpPr>
            <a:spLocks noGrp="1" noChangeArrowheads="1"/>
          </p:cNvSpPr>
          <p:nvPr>
            <p:ph idx="1"/>
          </p:nvPr>
        </p:nvSpPr>
        <p:spPr>
          <a:xfrm>
            <a:off x="1042988" y="1268413"/>
            <a:ext cx="8101012" cy="6092825"/>
          </a:xfrm>
        </p:spPr>
        <p:txBody>
          <a:bodyPr/>
          <a:lstStyle/>
          <a:p>
            <a:pPr marL="342900" lvl="1" indent="-342900">
              <a:spcBef>
                <a:spcPts val="800"/>
              </a:spcBef>
              <a:defRPr/>
            </a:pPr>
            <a:r>
              <a:rPr lang="de-DE" sz="2400" dirty="0" smtClean="0">
                <a:latin typeface="Century Gothic" pitchFamily="34" charset="0"/>
                <a:cs typeface="+mn-cs"/>
              </a:rPr>
              <a:t>Wer bin ich; wer bist du? Dürfen wir DU sagen?</a:t>
            </a:r>
            <a:br>
              <a:rPr lang="de-DE" sz="2400" dirty="0" smtClean="0">
                <a:latin typeface="Century Gothic" pitchFamily="34" charset="0"/>
                <a:cs typeface="+mn-cs"/>
              </a:rPr>
            </a:br>
            <a:r>
              <a:rPr lang="de-DE" sz="2400" dirty="0" smtClean="0">
                <a:latin typeface="Century Gothic" pitchFamily="34" charset="0"/>
                <a:cs typeface="+mn-cs"/>
              </a:rPr>
              <a:t>Nennt mehrmals (bei jedem Themenbereich) euren Namen und eure Herkunft</a:t>
            </a:r>
            <a:br>
              <a:rPr lang="de-DE" sz="2400" dirty="0" smtClean="0">
                <a:latin typeface="Century Gothic" pitchFamily="34" charset="0"/>
                <a:cs typeface="+mn-cs"/>
              </a:rPr>
            </a:br>
            <a:r>
              <a:rPr lang="de-DE" sz="2400" dirty="0" smtClean="0">
                <a:latin typeface="Century Gothic" pitchFamily="34" charset="0"/>
                <a:cs typeface="+mn-cs"/>
              </a:rPr>
              <a:t>Sprecht euch mit Namen an</a:t>
            </a:r>
          </a:p>
          <a:p>
            <a:pPr marL="342900" lvl="1" indent="-342900">
              <a:spcBef>
                <a:spcPts val="800"/>
              </a:spcBef>
              <a:defRPr/>
            </a:pPr>
            <a:r>
              <a:rPr lang="de-DE" sz="2400" dirty="0" smtClean="0">
                <a:latin typeface="Century Gothic" pitchFamily="34" charset="0"/>
              </a:rPr>
              <a:t>Ankommen: spüren – schauen – wahrnehmen - begrüßen</a:t>
            </a:r>
          </a:p>
          <a:p>
            <a:pPr marL="342900" lvl="1" indent="-342900">
              <a:spcBef>
                <a:spcPts val="800"/>
              </a:spcBef>
              <a:buFont typeface="Times New Roman" pitchFamily="16" charset="0"/>
              <a:buNone/>
              <a:defRPr/>
            </a:pPr>
            <a:endParaRPr lang="de-DE" sz="2400" dirty="0" smtClean="0">
              <a:latin typeface="Century Gothic" pitchFamily="34" charset="0"/>
              <a:cs typeface="+mn-cs"/>
            </a:endParaRPr>
          </a:p>
          <a:p>
            <a:pPr>
              <a:buFont typeface="Times New Roman" pitchFamily="16" charset="0"/>
              <a:buNone/>
              <a:defRPr/>
            </a:pPr>
            <a:r>
              <a:rPr lang="de-DE" sz="2400" dirty="0" smtClean="0">
                <a:latin typeface="Century Gothic" pitchFamily="34" charset="0"/>
              </a:rPr>
              <a:t>1. Ein paar Gemeinsamkeiten - ein paar Vorlieben - ein erstes Kennenlernen: Freizeit, Urlaub…</a:t>
            </a:r>
          </a:p>
          <a:p>
            <a:pPr>
              <a:buFont typeface="Times New Roman" pitchFamily="16" charset="0"/>
              <a:buNone/>
              <a:defRPr/>
            </a:pPr>
            <a:r>
              <a:rPr lang="de-AT" sz="2400" dirty="0" smtClean="0">
                <a:latin typeface="Century Gothic" pitchFamily="34" charset="0"/>
              </a:rPr>
              <a:t>2. Kugellager: Vergleicht die Basics und Grundannahmen zum Thema „schwierige Situationen“ mit anderen TN – auch hier Namen!</a:t>
            </a:r>
          </a:p>
          <a:p>
            <a:pPr>
              <a:buFont typeface="Times New Roman" pitchFamily="16" charset="0"/>
              <a:buNone/>
              <a:defRPr/>
            </a:pPr>
            <a:endParaRPr lang="de-DE" sz="2800" dirty="0" smtClean="0">
              <a:latin typeface="Century Gothic" pitchFamily="34" charset="0"/>
            </a:endParaRPr>
          </a:p>
          <a:p>
            <a:pPr>
              <a:buFont typeface="Times New Roman" pitchFamily="16" charset="0"/>
              <a:buNone/>
              <a:defRPr/>
            </a:pPr>
            <a:endParaRPr lang="de-DE" sz="2800" dirty="0" smtClean="0">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548680"/>
            <a:ext cx="8077200" cy="603250"/>
          </a:xfrm>
        </p:spPr>
        <p:txBody>
          <a:bodyPr/>
          <a:lstStyle/>
          <a:p>
            <a:r>
              <a:rPr lang="de-DE" sz="2800" dirty="0" smtClean="0">
                <a:latin typeface="Century Gothic" pitchFamily="32" charset="0"/>
              </a:rPr>
              <a:t>Frag deinen Gesprächspartner</a:t>
            </a:r>
          </a:p>
        </p:txBody>
      </p:sp>
      <p:sp>
        <p:nvSpPr>
          <p:cNvPr id="173059" name="Rectangle 3"/>
          <p:cNvSpPr>
            <a:spLocks noGrp="1" noChangeArrowheads="1"/>
          </p:cNvSpPr>
          <p:nvPr>
            <p:ph idx="1"/>
          </p:nvPr>
        </p:nvSpPr>
        <p:spPr>
          <a:xfrm>
            <a:off x="827088" y="1484784"/>
            <a:ext cx="8316912" cy="4968404"/>
          </a:xfrm>
        </p:spPr>
        <p:txBody>
          <a:bodyPr/>
          <a:lstStyle/>
          <a:p>
            <a:pPr marL="533400" indent="-533400">
              <a:lnSpc>
                <a:spcPct val="90000"/>
              </a:lnSpc>
              <a:spcBef>
                <a:spcPct val="50000"/>
              </a:spcBef>
              <a:buFont typeface="+mj-lt"/>
              <a:buAutoNum type="arabicPeriod"/>
            </a:pPr>
            <a:r>
              <a:rPr lang="de-DE" sz="2400" dirty="0" smtClean="0">
                <a:latin typeface="Century Gothic" pitchFamily="32" charset="0"/>
              </a:rPr>
              <a:t>Was sind deine „schwierigen“ Gespräche</a:t>
            </a:r>
          </a:p>
          <a:p>
            <a:pPr marL="533400" indent="-533400">
              <a:lnSpc>
                <a:spcPct val="90000"/>
              </a:lnSpc>
              <a:spcBef>
                <a:spcPct val="50000"/>
              </a:spcBef>
              <a:buFont typeface="+mj-lt"/>
              <a:buAutoNum type="arabicPeriod"/>
            </a:pPr>
            <a:r>
              <a:rPr lang="de-DE" sz="2400" dirty="0" smtClean="0">
                <a:latin typeface="Century Gothic" pitchFamily="32" charset="0"/>
              </a:rPr>
              <a:t>Wie ist deine Rolle, deine Verantwortung in den Gesprächen?</a:t>
            </a:r>
          </a:p>
          <a:p>
            <a:pPr marL="533400" indent="-533400">
              <a:lnSpc>
                <a:spcPct val="90000"/>
              </a:lnSpc>
              <a:buFont typeface="+mj-lt"/>
              <a:buAutoNum type="arabicPeriod"/>
            </a:pPr>
            <a:r>
              <a:rPr lang="de-DE" sz="2400" dirty="0" smtClean="0">
                <a:latin typeface="Century Gothic" pitchFamily="32" charset="0"/>
              </a:rPr>
              <a:t>Hast du viel Macht in deinen Gesprächen oder wenig? Entscheidest du selbst?</a:t>
            </a:r>
          </a:p>
          <a:p>
            <a:pPr marL="533400" indent="-533400">
              <a:lnSpc>
                <a:spcPct val="90000"/>
              </a:lnSpc>
              <a:spcBef>
                <a:spcPct val="50000"/>
              </a:spcBef>
              <a:buFont typeface="+mj-lt"/>
              <a:buAutoNum type="arabicPeriod"/>
            </a:pPr>
            <a:r>
              <a:rPr lang="de-DE" sz="2400" dirty="0" smtClean="0">
                <a:latin typeface="Century Gothic" pitchFamily="32" charset="0"/>
              </a:rPr>
              <a:t>Wie gut kannst du Situationen und Menschen einschätzen? </a:t>
            </a:r>
          </a:p>
          <a:p>
            <a:pPr marL="533400" indent="-533400">
              <a:lnSpc>
                <a:spcPct val="90000"/>
              </a:lnSpc>
              <a:spcBef>
                <a:spcPct val="50000"/>
              </a:spcBef>
              <a:buFont typeface="+mj-lt"/>
              <a:buAutoNum type="arabicPeriod"/>
            </a:pPr>
            <a:r>
              <a:rPr lang="de-DE" sz="2400" dirty="0" smtClean="0">
                <a:latin typeface="Century Gothic" pitchFamily="32" charset="0"/>
              </a:rPr>
              <a:t>Was tust du, damit es eine gute Gesprächsatmosphäre gibt?</a:t>
            </a:r>
          </a:p>
          <a:p>
            <a:pPr marL="533400" indent="-533400">
              <a:lnSpc>
                <a:spcPct val="90000"/>
              </a:lnSpc>
              <a:spcBef>
                <a:spcPct val="50000"/>
              </a:spcBef>
              <a:buFont typeface="+mj-lt"/>
              <a:buAutoNum type="arabicPeriod"/>
            </a:pPr>
            <a:r>
              <a:rPr lang="de-DE" sz="2400" dirty="0" smtClean="0">
                <a:latin typeface="Century Gothic" pitchFamily="32" charset="0"/>
              </a:rPr>
              <a:t>In welchen Gesprächen bist du recht sicher, wann unsicher?</a:t>
            </a:r>
          </a:p>
          <a:p>
            <a:pPr marL="533400" indent="-533400">
              <a:lnSpc>
                <a:spcPct val="90000"/>
              </a:lnSpc>
              <a:spcBef>
                <a:spcPct val="50000"/>
              </a:spcBef>
              <a:buFont typeface="Arial" charset="0"/>
              <a:buAutoNum type="arabicPeriod"/>
            </a:pPr>
            <a:endParaRPr lang="de-DE" sz="2400" dirty="0" smtClean="0">
              <a:latin typeface="Century Gothic" pitchFamily="32" charset="0"/>
            </a:endParaRPr>
          </a:p>
          <a:p>
            <a:pPr marL="533400" indent="-533400">
              <a:lnSpc>
                <a:spcPct val="90000"/>
              </a:lnSpc>
              <a:spcBef>
                <a:spcPct val="50000"/>
              </a:spcBef>
              <a:buFont typeface="Arial" charset="0"/>
              <a:buAutoNum type="arabicPeriod"/>
            </a:pPr>
            <a:endParaRPr lang="de-DE" sz="2400" dirty="0" smtClean="0">
              <a:latin typeface="Century Gothic" pitchFamily="32" charset="0"/>
            </a:endParaRPr>
          </a:p>
          <a:p>
            <a:pPr marL="533400" indent="-533400">
              <a:lnSpc>
                <a:spcPct val="90000"/>
              </a:lnSpc>
              <a:spcBef>
                <a:spcPct val="50000"/>
              </a:spcBef>
            </a:pPr>
            <a:endParaRPr lang="de-DE" sz="2400" dirty="0" smtClean="0">
              <a:latin typeface="Century Gothic" pitchFamily="32" charset="0"/>
            </a:endParaRPr>
          </a:p>
          <a:p>
            <a:pPr marL="533400" indent="-533400">
              <a:lnSpc>
                <a:spcPct val="90000"/>
              </a:lnSpc>
            </a:pPr>
            <a:endParaRPr lang="de-DE" sz="2000" dirty="0" smtClean="0">
              <a:latin typeface="Century Gothic" pitchFamily="32" charset="0"/>
            </a:endParaRPr>
          </a:p>
          <a:p>
            <a:pPr marL="533400" indent="-533400">
              <a:lnSpc>
                <a:spcPct val="90000"/>
              </a:lnSpc>
            </a:pPr>
            <a:endParaRPr lang="de-DE" sz="20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0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30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30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3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1187624" y="4149080"/>
            <a:ext cx="7769225" cy="1433512"/>
          </a:xfrm>
        </p:spPr>
        <p:txBody>
          <a:bodyPr/>
          <a:lstStyle/>
          <a:p>
            <a:pPr marL="514350" indent="-514350"/>
            <a:r>
              <a:rPr lang="de-AT" sz="3600" dirty="0" smtClean="0">
                <a:latin typeface="Century Gothic" pitchFamily="34" charset="0"/>
              </a:rPr>
              <a:t>    Gute Gewohnheiten sind nicht leicht zu entwickeln, aber es ist leicht mit ihnen zu leben. Umgekehrt sind schlechte Gewohnheiten leicht zu entwickeln, aber es ist schwer mit ihnen zu leben. </a:t>
            </a:r>
            <a:r>
              <a:rPr lang="de-AT" dirty="0" smtClean="0">
                <a:latin typeface="Century Gothic" pitchFamily="34" charset="0"/>
              </a:rPr>
              <a:t>	</a:t>
            </a:r>
            <a:r>
              <a:rPr lang="de-AT" sz="2000" dirty="0" smtClean="0">
                <a:latin typeface="Century Gothic" pitchFamily="34" charset="0"/>
              </a:rPr>
              <a:t/>
            </a:r>
            <a:br>
              <a:rPr lang="de-AT" sz="2000" dirty="0" smtClean="0">
                <a:latin typeface="Century Gothic" pitchFamily="34" charset="0"/>
              </a:rPr>
            </a:br>
            <a:r>
              <a:rPr lang="de-AT" sz="2000" dirty="0" smtClean="0">
                <a:latin typeface="Century Gothic" pitchFamily="34" charset="0"/>
              </a:rPr>
              <a:t>												(Ed Foreman)</a:t>
            </a:r>
            <a:endParaRPr lang="de-AT" dirty="0" smtClean="0">
              <a:latin typeface="Century Gothic" pitchFamily="34" charset="0"/>
            </a:endParaRPr>
          </a:p>
        </p:txBody>
      </p:sp>
      <p:sp>
        <p:nvSpPr>
          <p:cNvPr id="32771" name="Inhaltsplatzhalter 2"/>
          <p:cNvSpPr>
            <a:spLocks noGrp="1"/>
          </p:cNvSpPr>
          <p:nvPr>
            <p:ph idx="1"/>
          </p:nvPr>
        </p:nvSpPr>
        <p:spPr>
          <a:xfrm>
            <a:off x="971600" y="6453336"/>
            <a:ext cx="7784033" cy="2434555"/>
          </a:xfrm>
        </p:spPr>
        <p:txBody>
          <a:bodyPr/>
          <a:lstStyle/>
          <a:p>
            <a:pPr marL="514350" indent="-514350"/>
            <a:endParaRPr lang="de-AT" dirty="0" smtClean="0">
              <a:latin typeface="Century Gothic"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04800"/>
            <a:ext cx="7772400" cy="288925"/>
          </a:xfrm>
        </p:spPr>
        <p:txBody>
          <a:bodyPr/>
          <a:lstStyle/>
          <a:p>
            <a:endParaRPr lang="de-DE" sz="4000" smtClean="0">
              <a:latin typeface="Century Gothic" pitchFamily="32" charset="0"/>
            </a:endParaRPr>
          </a:p>
        </p:txBody>
      </p:sp>
      <p:sp>
        <p:nvSpPr>
          <p:cNvPr id="151555" name="Rectangle 3"/>
          <p:cNvSpPr>
            <a:spLocks noGrp="1" noChangeArrowheads="1"/>
          </p:cNvSpPr>
          <p:nvPr>
            <p:ph idx="1"/>
          </p:nvPr>
        </p:nvSpPr>
        <p:spPr>
          <a:xfrm>
            <a:off x="971550" y="620713"/>
            <a:ext cx="8172450" cy="6237287"/>
          </a:xfrm>
        </p:spPr>
        <p:txBody>
          <a:bodyPr/>
          <a:lstStyle/>
          <a:p>
            <a:pPr marL="533400" indent="-533400">
              <a:lnSpc>
                <a:spcPct val="90000"/>
              </a:lnSpc>
              <a:spcBef>
                <a:spcPct val="50000"/>
              </a:spcBef>
              <a:buFont typeface="Times New Roman" pitchFamily="18" charset="0"/>
              <a:buAutoNum type="arabicPeriod" startAt="8"/>
            </a:pPr>
            <a:r>
              <a:rPr lang="de-DE" sz="2400" dirty="0" smtClean="0">
                <a:latin typeface="Century Gothic" pitchFamily="32" charset="0"/>
              </a:rPr>
              <a:t>Wie wirkt sich deine Verunsicherung aus?</a:t>
            </a:r>
          </a:p>
          <a:p>
            <a:pPr marL="533400" indent="-533400">
              <a:lnSpc>
                <a:spcPct val="90000"/>
              </a:lnSpc>
              <a:spcBef>
                <a:spcPct val="50000"/>
              </a:spcBef>
              <a:buAutoNum type="arabicPeriod" startAt="8"/>
            </a:pPr>
            <a:r>
              <a:rPr lang="de-DE" sz="2400" dirty="0" smtClean="0">
                <a:latin typeface="Century Gothic" pitchFamily="32" charset="0"/>
              </a:rPr>
              <a:t>Was fällt dir manchmal/öfter/immer wieder schwer?</a:t>
            </a:r>
          </a:p>
          <a:p>
            <a:pPr marL="533400" indent="-533400">
              <a:lnSpc>
                <a:spcPct val="90000"/>
              </a:lnSpc>
              <a:spcBef>
                <a:spcPct val="50000"/>
              </a:spcBef>
              <a:buAutoNum type="arabicPeriod" startAt="8"/>
            </a:pPr>
            <a:r>
              <a:rPr lang="de-DE" sz="2400" dirty="0" smtClean="0">
                <a:latin typeface="Century Gothic" pitchFamily="32" charset="0"/>
              </a:rPr>
              <a:t>Wie stark bist du beim Argumentieren?</a:t>
            </a:r>
            <a:endParaRPr lang="de-DE" sz="2400" dirty="0" smtClean="0">
              <a:latin typeface="Century Gothic" pitchFamily="32" charset="0"/>
              <a:sym typeface="Wingdings" pitchFamily="2" charset="2"/>
            </a:endParaRPr>
          </a:p>
          <a:p>
            <a:pPr marL="533400" indent="-533400">
              <a:lnSpc>
                <a:spcPct val="90000"/>
              </a:lnSpc>
              <a:spcBef>
                <a:spcPct val="50000"/>
              </a:spcBef>
              <a:buFont typeface="Times New Roman" pitchFamily="18" charset="0"/>
              <a:buAutoNum type="arabicPeriod" startAt="9"/>
            </a:pPr>
            <a:r>
              <a:rPr lang="de-DE" sz="2400" dirty="0" smtClean="0">
                <a:latin typeface="Century Gothic" pitchFamily="32" charset="0"/>
              </a:rPr>
              <a:t>Eine Spezial-Frage:</a:t>
            </a:r>
            <a:br>
              <a:rPr lang="de-DE" sz="2400" dirty="0" smtClean="0">
                <a:latin typeface="Century Gothic" pitchFamily="32" charset="0"/>
              </a:rPr>
            </a:br>
            <a:r>
              <a:rPr lang="de-DE" sz="2400" b="1" dirty="0" smtClean="0">
                <a:solidFill>
                  <a:srgbClr val="C00000"/>
                </a:solidFill>
                <a:latin typeface="Century Gothic" pitchFamily="32" charset="0"/>
              </a:rPr>
              <a:t>„Was müsstest du in dieser Veranstaltung als Ziel erreicht haben, damit du das sichere Gefühl hast, es hat sich gelohnt, da gewesen zu sein?“</a:t>
            </a:r>
          </a:p>
          <a:p>
            <a:pPr marL="533400" indent="-533400">
              <a:lnSpc>
                <a:spcPct val="90000"/>
              </a:lnSpc>
              <a:spcBef>
                <a:spcPct val="50000"/>
              </a:spcBef>
            </a:pPr>
            <a:r>
              <a:rPr lang="de-DE" sz="2400" dirty="0" smtClean="0">
                <a:latin typeface="Century Gothic" pitchFamily="32" charset="0"/>
              </a:rPr>
              <a:t>Kreis: 	Erste Vorstellung: Ich bin da, weil..</a:t>
            </a:r>
            <a:br>
              <a:rPr lang="de-DE" sz="2400" dirty="0" smtClean="0">
                <a:latin typeface="Century Gothic" pitchFamily="32" charset="0"/>
              </a:rPr>
            </a:br>
            <a:r>
              <a:rPr lang="de-DE" sz="2400" dirty="0" smtClean="0">
                <a:latin typeface="Century Gothic" pitchFamily="32" charset="0"/>
              </a:rPr>
              <a:t>			Ich möchte mitnehmen…</a:t>
            </a:r>
          </a:p>
          <a:p>
            <a:pPr marL="533400" indent="-533400">
              <a:lnSpc>
                <a:spcPct val="90000"/>
              </a:lnSpc>
              <a:spcBef>
                <a:spcPct val="50000"/>
              </a:spcBef>
            </a:pPr>
            <a:r>
              <a:rPr lang="de-DE" sz="2400" dirty="0" smtClean="0">
                <a:latin typeface="Century Gothic" pitchFamily="32" charset="0"/>
              </a:rPr>
              <a:t>Bildet jetzt vier Gruppen nach…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4"/>
          <p:cNvSpPr>
            <a:spLocks noGrp="1"/>
          </p:cNvSpPr>
          <p:nvPr>
            <p:ph type="title"/>
          </p:nvPr>
        </p:nvSpPr>
        <p:spPr>
          <a:xfrm>
            <a:off x="971550" y="692150"/>
            <a:ext cx="8172450" cy="504825"/>
          </a:xfrm>
        </p:spPr>
        <p:txBody>
          <a:bodyPr/>
          <a:lstStyle/>
          <a:p>
            <a:pPr eaLnBrk="1" hangingPunct="1"/>
            <a:r>
              <a:rPr lang="de-AT" sz="2800" b="1" smtClean="0">
                <a:latin typeface="Century Gothic" pitchFamily="34" charset="0"/>
              </a:rPr>
              <a:t>Generell gilt für nachhaltiges Lernen </a:t>
            </a:r>
            <a:r>
              <a:rPr lang="de-AT" sz="3200" smtClean="0">
                <a:latin typeface="Century Gothic" pitchFamily="34" charset="0"/>
              </a:rPr>
              <a:t>							</a:t>
            </a:r>
            <a:r>
              <a:rPr lang="de-AT" sz="3200" smtClean="0">
                <a:latin typeface="Century Gothic" pitchFamily="34" charset="0"/>
                <a:sym typeface="Wingdings" pitchFamily="2" charset="2"/>
              </a:rPr>
              <a:t></a:t>
            </a:r>
            <a:r>
              <a:rPr lang="de-AT" sz="2000" smtClean="0">
                <a:latin typeface="Century Gothic" pitchFamily="34" charset="0"/>
                <a:sym typeface="Wingdings" pitchFamily="2" charset="2"/>
              </a:rPr>
              <a:t>Prüfungslernen</a:t>
            </a:r>
            <a:endParaRPr lang="de-AT" sz="2000" smtClean="0">
              <a:latin typeface="Century Gothic" pitchFamily="34" charset="0"/>
            </a:endParaRPr>
          </a:p>
        </p:txBody>
      </p:sp>
      <p:sp>
        <p:nvSpPr>
          <p:cNvPr id="6" name="Inhaltsplatzhalter 5"/>
          <p:cNvSpPr>
            <a:spLocks noGrp="1"/>
          </p:cNvSpPr>
          <p:nvPr>
            <p:ph idx="1"/>
          </p:nvPr>
        </p:nvSpPr>
        <p:spPr>
          <a:xfrm>
            <a:off x="1116013" y="1268413"/>
            <a:ext cx="7776467" cy="5589587"/>
          </a:xfrm>
        </p:spPr>
        <p:txBody>
          <a:bodyPr/>
          <a:lstStyle/>
          <a:p>
            <a:pPr eaLnBrk="1" hangingPunct="1">
              <a:buClr>
                <a:srgbClr val="990000"/>
              </a:buClr>
            </a:pPr>
            <a:r>
              <a:rPr lang="de-AT" sz="2200" dirty="0" smtClean="0">
                <a:latin typeface="Century Gothic" pitchFamily="34" charset="0"/>
                <a:sym typeface="Wingdings" pitchFamily="2" charset="2"/>
              </a:rPr>
              <a:t>Veränderungen finden nur statt, wenn das Lernen „unter die Haut geht“. Solange nur der Kopf und der Wille da sind, gibt es keine bleibende „Wirkung“. </a:t>
            </a:r>
          </a:p>
          <a:p>
            <a:pPr eaLnBrk="1" hangingPunct="1">
              <a:buClr>
                <a:srgbClr val="990000"/>
              </a:buClr>
            </a:pPr>
            <a:r>
              <a:rPr lang="de-AT" sz="2200" u="sng" dirty="0" smtClean="0">
                <a:latin typeface="Century Gothic" pitchFamily="34" charset="0"/>
                <a:sym typeface="Wingdings" pitchFamily="2" charset="2"/>
              </a:rPr>
              <a:t>absichtlich</a:t>
            </a:r>
            <a:r>
              <a:rPr lang="de-AT" sz="2200" dirty="0" smtClean="0">
                <a:latin typeface="Century Gothic" pitchFamily="34" charset="0"/>
                <a:sym typeface="Wingdings" pitchFamily="2" charset="2"/>
              </a:rPr>
              <a:t>: Bei allem, was Sie auf Dauer behalten und nutzen wollen, aktivieren Sie Ihre Gefühle und Emotionen und spüren in Ihren Körper</a:t>
            </a:r>
            <a:r>
              <a:rPr lang="de-AT" sz="2000" dirty="0" smtClean="0">
                <a:latin typeface="Century Gothic" pitchFamily="34" charset="0"/>
                <a:sym typeface="Wingdings" pitchFamily="2" charset="2"/>
              </a:rPr>
              <a:t/>
            </a:r>
            <a:br>
              <a:rPr lang="de-AT" sz="2000" dirty="0" smtClean="0">
                <a:latin typeface="Century Gothic" pitchFamily="34" charset="0"/>
                <a:sym typeface="Wingdings" pitchFamily="2" charset="2"/>
              </a:rPr>
            </a:br>
            <a:r>
              <a:rPr lang="de-AT" sz="2000" dirty="0" smtClean="0">
                <a:latin typeface="Century Gothic" pitchFamily="34" charset="0"/>
                <a:sym typeface="Wingdings" pitchFamily="2" charset="2"/>
              </a:rPr>
              <a:t>	 </a:t>
            </a:r>
            <a:r>
              <a:rPr lang="de-AT" sz="2000" dirty="0" err="1" smtClean="0">
                <a:latin typeface="Century Gothic" pitchFamily="34" charset="0"/>
                <a:sym typeface="Wingdings" pitchFamily="2" charset="2"/>
              </a:rPr>
              <a:t>Focusing</a:t>
            </a:r>
            <a:r>
              <a:rPr lang="de-AT" sz="2000" dirty="0" smtClean="0">
                <a:latin typeface="Century Gothic" pitchFamily="34" charset="0"/>
                <a:sym typeface="Wingdings" pitchFamily="2" charset="2"/>
              </a:rPr>
              <a:t>:  „Spüren Sie kurz dahin…“ Die 	Empfindungen im Brust-Bauchraum sind entscheidend</a:t>
            </a:r>
          </a:p>
          <a:p>
            <a:pPr eaLnBrk="1" hangingPunct="1">
              <a:buClr>
                <a:srgbClr val="990000"/>
              </a:buClr>
            </a:pPr>
            <a:r>
              <a:rPr lang="de-AT" sz="2200" u="sng" dirty="0" smtClean="0">
                <a:latin typeface="Century Gothic" pitchFamily="34" charset="0"/>
                <a:sym typeface="Wingdings" pitchFamily="2" charset="2"/>
              </a:rPr>
              <a:t>Unabsichtlich/rückblickend</a:t>
            </a:r>
            <a:r>
              <a:rPr lang="de-AT" sz="2200" dirty="0" smtClean="0">
                <a:latin typeface="Century Gothic" pitchFamily="34" charset="0"/>
                <a:sym typeface="Wingdings" pitchFamily="2" charset="2"/>
              </a:rPr>
              <a:t>: Erkennen Sie manche Enttäuschung, manchen Ärger als sehr hilfreiche Emotion für einen „besonderen Lernschritt“. (den Ärger als „Mittel zum Zweck“ dankbar abhaken; nicht nach-tragen)</a:t>
            </a:r>
            <a:br>
              <a:rPr lang="de-AT" sz="2200" dirty="0" smtClean="0">
                <a:latin typeface="Century Gothic" pitchFamily="34" charset="0"/>
                <a:sym typeface="Wingdings" pitchFamily="2" charset="2"/>
              </a:rPr>
            </a:br>
            <a:r>
              <a:rPr lang="de-AT" sz="2200" dirty="0" smtClean="0">
                <a:latin typeface="Century Gothic" pitchFamily="34" charset="0"/>
                <a:sym typeface="Wingdings" pitchFamily="2" charset="2"/>
              </a:rPr>
              <a:t>		</a:t>
            </a:r>
            <a:r>
              <a:rPr lang="de-AT" sz="2200" dirty="0" smtClean="0">
                <a:solidFill>
                  <a:srgbClr val="336600"/>
                </a:solidFill>
                <a:latin typeface="Century Gothic" pitchFamily="34" charset="0"/>
                <a:sym typeface="Wingdings" pitchFamily="2" charset="2"/>
              </a:rPr>
              <a:t>= Lernregel 1: Betroffenheit/Emotionalität</a:t>
            </a:r>
          </a:p>
          <a:p>
            <a:pPr eaLnBrk="1" hangingPunct="1"/>
            <a:endParaRPr lang="de-AT" dirty="0" smtClean="0">
              <a:latin typeface="Century Gothic" pitchFamily="34" charset="0"/>
              <a:sym typeface="Wingdings" pitchFamily="2" charset="2"/>
            </a:endParaRPr>
          </a:p>
          <a:p>
            <a:pPr eaLnBrk="1" hangingPunct="1"/>
            <a:endParaRPr lang="de-AT" dirty="0" smtClean="0">
              <a:latin typeface="Century Gothic" pitchFamily="34" charset="0"/>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71550" y="404813"/>
            <a:ext cx="8172450" cy="576262"/>
          </a:xfrm>
        </p:spPr>
        <p:txBody>
          <a:bodyPr/>
          <a:lstStyle/>
          <a:p>
            <a:r>
              <a:rPr lang="de-DE" sz="3200" dirty="0" smtClean="0">
                <a:latin typeface="Century Gothic" pitchFamily="34" charset="0"/>
              </a:rPr>
              <a:t>WAS ist WIE wichtig für das Lernen</a:t>
            </a:r>
            <a:endParaRPr lang="de-DE" sz="4000" dirty="0" smtClean="0">
              <a:latin typeface="Century Gothic" pitchFamily="34" charset="0"/>
            </a:endParaRPr>
          </a:p>
        </p:txBody>
      </p:sp>
      <p:sp>
        <p:nvSpPr>
          <p:cNvPr id="145411" name="Rectangle 3"/>
          <p:cNvSpPr>
            <a:spLocks noGrp="1" noChangeArrowheads="1"/>
          </p:cNvSpPr>
          <p:nvPr>
            <p:ph type="body" idx="1"/>
          </p:nvPr>
        </p:nvSpPr>
        <p:spPr>
          <a:xfrm>
            <a:off x="1042988" y="1196975"/>
            <a:ext cx="7772400" cy="5184775"/>
          </a:xfrm>
        </p:spPr>
        <p:txBody>
          <a:bodyPr/>
          <a:lstStyle/>
          <a:p>
            <a:pPr>
              <a:lnSpc>
                <a:spcPct val="80000"/>
              </a:lnSpc>
              <a:buClr>
                <a:srgbClr val="990000"/>
              </a:buClr>
              <a:buNone/>
            </a:pPr>
            <a:r>
              <a:rPr lang="de-DE" sz="2600" dirty="0" err="1" smtClean="0">
                <a:latin typeface="Century Gothic" pitchFamily="34" charset="0"/>
              </a:rPr>
              <a:t>Wieviel</a:t>
            </a:r>
            <a:r>
              <a:rPr lang="de-DE" sz="2600" dirty="0" smtClean="0">
                <a:latin typeface="Century Gothic" pitchFamily="34" charset="0"/>
              </a:rPr>
              <a:t> % (von 100%) sind</a:t>
            </a:r>
          </a:p>
          <a:p>
            <a:pPr>
              <a:lnSpc>
                <a:spcPct val="80000"/>
              </a:lnSpc>
              <a:buClr>
                <a:srgbClr val="990000"/>
              </a:buClr>
            </a:pPr>
            <a:r>
              <a:rPr lang="de-DE" sz="2600" dirty="0" smtClean="0">
                <a:latin typeface="Century Gothic" pitchFamily="34" charset="0"/>
              </a:rPr>
              <a:t>das Wissen und Können des Trainers</a:t>
            </a:r>
          </a:p>
          <a:p>
            <a:pPr>
              <a:lnSpc>
                <a:spcPct val="80000"/>
              </a:lnSpc>
              <a:buClr>
                <a:srgbClr val="990000"/>
              </a:buClr>
            </a:pPr>
            <a:r>
              <a:rPr lang="de-DE" sz="2600" dirty="0" smtClean="0">
                <a:latin typeface="Century Gothic" pitchFamily="34" charset="0"/>
              </a:rPr>
              <a:t>die Gespräche, Erfahrungen und Rückmeldungen in der Gruppe</a:t>
            </a:r>
          </a:p>
          <a:p>
            <a:pPr>
              <a:lnSpc>
                <a:spcPct val="80000"/>
              </a:lnSpc>
              <a:buClr>
                <a:srgbClr val="990000"/>
              </a:buClr>
            </a:pPr>
            <a:r>
              <a:rPr lang="de-DE" sz="2600" dirty="0" smtClean="0">
                <a:latin typeface="Century Gothic" pitchFamily="34" charset="0"/>
              </a:rPr>
              <a:t>das persönliche Engagement?</a:t>
            </a:r>
          </a:p>
          <a:p>
            <a:pPr>
              <a:lnSpc>
                <a:spcPct val="80000"/>
              </a:lnSpc>
              <a:buClr>
                <a:srgbClr val="990000"/>
              </a:buClr>
            </a:pPr>
            <a:endParaRPr lang="de-DE" sz="1200" dirty="0" smtClean="0">
              <a:latin typeface="Century Gothic" pitchFamily="34" charset="0"/>
            </a:endParaRPr>
          </a:p>
          <a:p>
            <a:pPr>
              <a:lnSpc>
                <a:spcPct val="80000"/>
              </a:lnSpc>
              <a:buClr>
                <a:srgbClr val="990000"/>
              </a:buClr>
            </a:pPr>
            <a:r>
              <a:rPr lang="de-DE" b="1" dirty="0" smtClean="0">
                <a:latin typeface="Century Gothic" pitchFamily="34" charset="0"/>
              </a:rPr>
              <a:t>10% W        30%  </a:t>
            </a:r>
            <a:r>
              <a:rPr lang="de-DE" b="1" dirty="0" err="1" smtClean="0">
                <a:latin typeface="Century Gothic" pitchFamily="34" charset="0"/>
              </a:rPr>
              <a:t>Gr</a:t>
            </a:r>
            <a:r>
              <a:rPr lang="de-DE" b="1" dirty="0" smtClean="0">
                <a:latin typeface="Century Gothic" pitchFamily="34" charset="0"/>
              </a:rPr>
              <a:t>       60% </a:t>
            </a:r>
            <a:r>
              <a:rPr lang="de-DE" b="1" dirty="0" err="1" smtClean="0">
                <a:latin typeface="Century Gothic" pitchFamily="34" charset="0"/>
              </a:rPr>
              <a:t>p.E</a:t>
            </a:r>
            <a:endParaRPr lang="de-DE" b="1" dirty="0" smtClean="0">
              <a:latin typeface="Century Gothic" pitchFamily="34" charset="0"/>
            </a:endParaRPr>
          </a:p>
          <a:p>
            <a:pPr>
              <a:lnSpc>
                <a:spcPct val="80000"/>
              </a:lnSpc>
              <a:buClr>
                <a:srgbClr val="990000"/>
              </a:buClr>
              <a:buFont typeface="Wingdings" pitchFamily="2" charset="2"/>
              <a:buNone/>
            </a:pPr>
            <a:endParaRPr lang="de-DE" sz="1200" b="1" dirty="0" smtClean="0">
              <a:latin typeface="Century Gothic" pitchFamily="34" charset="0"/>
            </a:endParaRPr>
          </a:p>
          <a:p>
            <a:pPr>
              <a:spcBef>
                <a:spcPct val="25000"/>
              </a:spcBef>
              <a:buClr>
                <a:srgbClr val="990000"/>
              </a:buClr>
            </a:pPr>
            <a:r>
              <a:rPr lang="de-DE" sz="2400" dirty="0" smtClean="0">
                <a:latin typeface="Century Gothic" pitchFamily="34" charset="0"/>
              </a:rPr>
              <a:t>PS: Wie beim Essen können wir beim (bewussten) Lernen (jederzeit) sagen: </a:t>
            </a:r>
            <a:br>
              <a:rPr lang="de-DE" sz="2400" dirty="0" smtClean="0">
                <a:latin typeface="Century Gothic" pitchFamily="34" charset="0"/>
              </a:rPr>
            </a:br>
            <a:r>
              <a:rPr lang="de-DE" sz="2400" dirty="0" smtClean="0">
                <a:latin typeface="Century Gothic" pitchFamily="34" charset="0"/>
              </a:rPr>
              <a:t>	</a:t>
            </a:r>
            <a:r>
              <a:rPr lang="de-DE" sz="2400" b="1" dirty="0" smtClean="0">
                <a:latin typeface="Century Gothic" pitchFamily="34" charset="0"/>
              </a:rPr>
              <a:t>JA, DAS will ich</a:t>
            </a:r>
            <a:r>
              <a:rPr lang="de-DE" sz="2400" dirty="0" smtClean="0">
                <a:latin typeface="Century Gothic" pitchFamily="34" charset="0"/>
              </a:rPr>
              <a:t>  oder </a:t>
            </a:r>
            <a:br>
              <a:rPr lang="de-DE" sz="2400" dirty="0" smtClean="0">
                <a:latin typeface="Century Gothic" pitchFamily="34" charset="0"/>
              </a:rPr>
            </a:br>
            <a:r>
              <a:rPr lang="de-DE" sz="2400" dirty="0" smtClean="0">
                <a:latin typeface="Century Gothic" pitchFamily="34" charset="0"/>
              </a:rPr>
              <a:t>	</a:t>
            </a:r>
            <a:r>
              <a:rPr lang="de-DE" sz="2400" b="1" dirty="0" smtClean="0">
                <a:latin typeface="Century Gothic" pitchFamily="34" charset="0"/>
              </a:rPr>
              <a:t>NEIN, DAS will ich nicht!!</a:t>
            </a:r>
            <a:br>
              <a:rPr lang="de-DE" sz="2400" b="1" dirty="0" smtClean="0">
                <a:latin typeface="Century Gothic" pitchFamily="34" charset="0"/>
              </a:rPr>
            </a:br>
            <a:r>
              <a:rPr lang="de-DE" sz="2400" b="1" dirty="0" smtClean="0">
                <a:latin typeface="Century Gothic" pitchFamily="34" charset="0"/>
              </a:rPr>
              <a:t>		</a:t>
            </a:r>
            <a:br>
              <a:rPr lang="de-DE" sz="2400" b="1" dirty="0" smtClean="0">
                <a:latin typeface="Century Gothic" pitchFamily="34" charset="0"/>
              </a:rPr>
            </a:br>
            <a:r>
              <a:rPr lang="de-DE" sz="2400" b="1" dirty="0" smtClean="0">
                <a:latin typeface="Century Gothic" pitchFamily="34" charset="0"/>
              </a:rPr>
              <a:t>		</a:t>
            </a:r>
            <a:r>
              <a:rPr lang="de-DE" sz="2200" dirty="0" smtClean="0">
                <a:solidFill>
                  <a:srgbClr val="336600"/>
                </a:solidFill>
                <a:latin typeface="Century Gothic" pitchFamily="34" charset="0"/>
                <a:sym typeface="Wingdings" pitchFamily="2" charset="2"/>
              </a:rPr>
              <a:t> = Lernregel 2: Selbstverantwortung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404664"/>
            <a:ext cx="7769225" cy="1433512"/>
          </a:xfrm>
        </p:spPr>
        <p:txBody>
          <a:bodyPr/>
          <a:lstStyle/>
          <a:p>
            <a:r>
              <a:rPr lang="de-AT" sz="3600" dirty="0" smtClean="0">
                <a:latin typeface="Century Gothic" pitchFamily="34" charset="0"/>
              </a:rPr>
              <a:t>Ergänzung durch </a:t>
            </a:r>
            <a:br>
              <a:rPr lang="de-AT" sz="3600" dirty="0" smtClean="0">
                <a:latin typeface="Century Gothic" pitchFamily="34" charset="0"/>
              </a:rPr>
            </a:br>
            <a:r>
              <a:rPr lang="de-AT" sz="3600" dirty="0" smtClean="0">
                <a:latin typeface="Century Gothic" pitchFamily="34" charset="0"/>
              </a:rPr>
              <a:t>		systemisches </a:t>
            </a:r>
            <a:r>
              <a:rPr lang="de-AT" sz="3600" dirty="0" err="1" smtClean="0">
                <a:latin typeface="Century Gothic" pitchFamily="34" charset="0"/>
              </a:rPr>
              <a:t>Know</a:t>
            </a:r>
            <a:r>
              <a:rPr lang="de-AT" sz="3600" dirty="0" smtClean="0">
                <a:latin typeface="Century Gothic" pitchFamily="34" charset="0"/>
              </a:rPr>
              <a:t> </a:t>
            </a:r>
            <a:r>
              <a:rPr lang="de-AT" sz="3600" dirty="0" err="1" smtClean="0">
                <a:latin typeface="Century Gothic" pitchFamily="34" charset="0"/>
              </a:rPr>
              <a:t>How</a:t>
            </a:r>
            <a:endParaRPr lang="de-AT" sz="3600" dirty="0">
              <a:latin typeface="Century Gothic" pitchFamily="34" charset="0"/>
            </a:endParaRPr>
          </a:p>
        </p:txBody>
      </p:sp>
      <p:sp>
        <p:nvSpPr>
          <p:cNvPr id="3" name="Inhaltsplatzhalter 2"/>
          <p:cNvSpPr>
            <a:spLocks noGrp="1"/>
          </p:cNvSpPr>
          <p:nvPr>
            <p:ph idx="1"/>
          </p:nvPr>
        </p:nvSpPr>
        <p:spPr>
          <a:xfrm>
            <a:off x="917575" y="2132856"/>
            <a:ext cx="8226425" cy="4522787"/>
          </a:xfrm>
        </p:spPr>
        <p:txBody>
          <a:bodyPr/>
          <a:lstStyle/>
          <a:p>
            <a:pPr>
              <a:buClr>
                <a:srgbClr val="990000"/>
              </a:buClr>
            </a:pPr>
            <a:r>
              <a:rPr lang="de-AT" sz="2400" dirty="0" smtClean="0">
                <a:latin typeface="Century Gothic" pitchFamily="34" charset="0"/>
              </a:rPr>
              <a:t>Was hier in Einzelfaktoren aufgelistet und quantifizier ist, ist systemisch gesehen wieder eine Einheit: </a:t>
            </a:r>
          </a:p>
          <a:p>
            <a:pPr>
              <a:buClr>
                <a:srgbClr val="990000"/>
              </a:buClr>
            </a:pPr>
            <a:r>
              <a:rPr lang="de-AT" sz="2800" dirty="0" smtClean="0">
                <a:solidFill>
                  <a:schemeClr val="tx2">
                    <a:lumMod val="50000"/>
                  </a:schemeClr>
                </a:solidFill>
                <a:latin typeface="Century Gothic" pitchFamily="34" charset="0"/>
              </a:rPr>
              <a:t>Für die Entwicklung, Entfaltung und Erreichung der (Hoch/Höchst)Leistungen ist das Zusammenwirken der Individualität mit der (lern)förderliche Umgebung verantwortlich</a:t>
            </a:r>
            <a:endParaRPr lang="de-AT" sz="2800" dirty="0">
              <a:solidFill>
                <a:schemeClr val="tx2">
                  <a:lumMod val="50000"/>
                </a:schemeClr>
              </a:solidFill>
              <a:latin typeface="Century Gothic"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00113" y="692150"/>
            <a:ext cx="7772400" cy="820738"/>
          </a:xfrm>
        </p:spPr>
        <p:txBody>
          <a:bodyPr/>
          <a:lstStyle/>
          <a:p>
            <a:pPr eaLnBrk="1" hangingPunct="1"/>
            <a:r>
              <a:rPr lang="de-DE" sz="2800" dirty="0" smtClean="0">
                <a:solidFill>
                  <a:srgbClr val="336600"/>
                </a:solidFill>
                <a:latin typeface="Century Gothic" pitchFamily="34" charset="0"/>
                <a:ea typeface="+mn-ea"/>
                <a:cs typeface="+mn-cs"/>
                <a:sym typeface="Wingdings" pitchFamily="2" charset="2"/>
              </a:rPr>
              <a:t>Lernregel 3: Lernen mit Feedback </a:t>
            </a:r>
          </a:p>
        </p:txBody>
      </p:sp>
      <p:sp>
        <p:nvSpPr>
          <p:cNvPr id="27651" name="Rectangle 3"/>
          <p:cNvSpPr>
            <a:spLocks noGrp="1" noChangeArrowheads="1"/>
          </p:cNvSpPr>
          <p:nvPr>
            <p:ph type="body" idx="1"/>
          </p:nvPr>
        </p:nvSpPr>
        <p:spPr>
          <a:xfrm>
            <a:off x="1187624" y="1604963"/>
            <a:ext cx="7496001" cy="4522787"/>
          </a:xfrm>
        </p:spPr>
        <p:txBody>
          <a:bodyPr/>
          <a:lstStyle/>
          <a:p>
            <a:pPr marL="609600" indent="-609600" eaLnBrk="1" hangingPunct="1">
              <a:lnSpc>
                <a:spcPct val="90000"/>
              </a:lnSpc>
              <a:buFont typeface="Wingdings" pitchFamily="2" charset="2"/>
              <a:buNone/>
            </a:pPr>
            <a:endParaRPr lang="de-DE" sz="2800" dirty="0" smtClean="0">
              <a:solidFill>
                <a:srgbClr val="990000"/>
              </a:solidFill>
              <a:latin typeface="Century Gothic" pitchFamily="34" charset="0"/>
            </a:endParaRPr>
          </a:p>
          <a:p>
            <a:pPr marL="609600" indent="-609600" eaLnBrk="1" hangingPunct="1">
              <a:lnSpc>
                <a:spcPct val="90000"/>
              </a:lnSpc>
              <a:buClr>
                <a:srgbClr val="990000"/>
              </a:buClr>
            </a:pPr>
            <a:r>
              <a:rPr lang="de-DE" sz="2800" dirty="0" smtClean="0">
                <a:latin typeface="Century Gothic" pitchFamily="34" charset="0"/>
              </a:rPr>
              <a:t>1. Suche das Positive, bestärke die Fähigkeiten = </a:t>
            </a:r>
            <a:r>
              <a:rPr lang="de-DE" sz="2800" dirty="0" smtClean="0">
                <a:solidFill>
                  <a:srgbClr val="0070C0"/>
                </a:solidFill>
                <a:latin typeface="Century Gothic" pitchFamily="34" charset="0"/>
              </a:rPr>
              <a:t>die Stärken stärken</a:t>
            </a:r>
          </a:p>
          <a:p>
            <a:pPr marL="609600" indent="-609600" eaLnBrk="1" hangingPunct="1">
              <a:lnSpc>
                <a:spcPct val="90000"/>
              </a:lnSpc>
              <a:buClr>
                <a:srgbClr val="990000"/>
              </a:buClr>
            </a:pPr>
            <a:r>
              <a:rPr lang="de-DE" sz="2800" dirty="0" smtClean="0">
                <a:latin typeface="Century Gothic" pitchFamily="34" charset="0"/>
              </a:rPr>
              <a:t>2. Gib Tipps und Hilfen als Einzelperson:</a:t>
            </a:r>
          </a:p>
          <a:p>
            <a:pPr marL="990600" lvl="1" indent="-533400" eaLnBrk="1" hangingPunct="1">
              <a:lnSpc>
                <a:spcPct val="90000"/>
              </a:lnSpc>
            </a:pPr>
            <a:r>
              <a:rPr lang="de-DE" sz="2400" i="1" dirty="0" smtClean="0">
                <a:latin typeface="Century Gothic" pitchFamily="34" charset="0"/>
              </a:rPr>
              <a:t>Ich rate dir… </a:t>
            </a:r>
          </a:p>
          <a:p>
            <a:pPr marL="990600" lvl="1" indent="-533400" eaLnBrk="1" hangingPunct="1">
              <a:lnSpc>
                <a:spcPct val="90000"/>
              </a:lnSpc>
            </a:pPr>
            <a:r>
              <a:rPr lang="de-DE" sz="2400" i="1" dirty="0" smtClean="0">
                <a:latin typeface="Century Gothic" pitchFamily="34" charset="0"/>
              </a:rPr>
              <a:t>Auf mich wirkt das… </a:t>
            </a:r>
          </a:p>
          <a:p>
            <a:pPr marL="990600" lvl="1" indent="-533400" eaLnBrk="1" hangingPunct="1">
              <a:lnSpc>
                <a:spcPct val="90000"/>
              </a:lnSpc>
            </a:pPr>
            <a:r>
              <a:rPr lang="de-DE" sz="2400" i="1" dirty="0" smtClean="0">
                <a:latin typeface="Century Gothic" pitchFamily="34" charset="0"/>
              </a:rPr>
              <a:t>Ich erlebe das…</a:t>
            </a:r>
          </a:p>
          <a:p>
            <a:pPr marL="990600" lvl="1" indent="-533400" eaLnBrk="1" hangingPunct="1">
              <a:lnSpc>
                <a:spcPct val="90000"/>
              </a:lnSpc>
            </a:pPr>
            <a:r>
              <a:rPr lang="de-DE" sz="2400" i="1" dirty="0" smtClean="0">
                <a:latin typeface="Century Gothic" pitchFamily="34" charset="0"/>
              </a:rPr>
              <a:t>…</a:t>
            </a:r>
            <a:r>
              <a:rPr lang="de-DE" sz="2400" dirty="0" smtClean="0">
                <a:latin typeface="Century Gothic" pitchFamily="34" charset="0"/>
              </a:rPr>
              <a:t> 				Werte nicht!! </a:t>
            </a:r>
          </a:p>
          <a:p>
            <a:pPr marL="609600" indent="-609600" eaLnBrk="1" hangingPunct="1">
              <a:lnSpc>
                <a:spcPct val="90000"/>
              </a:lnSpc>
              <a:buClr>
                <a:srgbClr val="990000"/>
              </a:buClr>
            </a:pPr>
            <a:r>
              <a:rPr lang="de-DE" sz="2800" dirty="0" smtClean="0">
                <a:latin typeface="Century Gothic" pitchFamily="34" charset="0"/>
              </a:rPr>
              <a:t>			„2“ kommt immer NACH „1“</a:t>
            </a:r>
          </a:p>
          <a:p>
            <a:pPr marL="609600" indent="-609600" eaLnBrk="1" hangingPunct="1">
              <a:lnSpc>
                <a:spcPct val="90000"/>
              </a:lnSpc>
              <a:buFont typeface="Wingdings" pitchFamily="2" charset="2"/>
              <a:buNone/>
            </a:pPr>
            <a:endParaRPr lang="de-DE" sz="2800" dirty="0" smtClean="0">
              <a:latin typeface="Century Gothic"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304800"/>
            <a:ext cx="7772400" cy="603920"/>
          </a:xfrm>
        </p:spPr>
        <p:txBody>
          <a:bodyPr/>
          <a:lstStyle/>
          <a:p>
            <a:pPr eaLnBrk="1" hangingPunct="1"/>
            <a:endParaRPr lang="de-DE" sz="3200" dirty="0" smtClean="0">
              <a:solidFill>
                <a:srgbClr val="990000"/>
              </a:solidFill>
              <a:latin typeface="Century Gothic" pitchFamily="34" charset="0"/>
            </a:endParaRPr>
          </a:p>
        </p:txBody>
      </p:sp>
      <p:sp>
        <p:nvSpPr>
          <p:cNvPr id="28675" name="Rectangle 3"/>
          <p:cNvSpPr>
            <a:spLocks noGrp="1" noChangeArrowheads="1"/>
          </p:cNvSpPr>
          <p:nvPr>
            <p:ph type="body" idx="1"/>
          </p:nvPr>
        </p:nvSpPr>
        <p:spPr>
          <a:xfrm>
            <a:off x="1066800" y="980728"/>
            <a:ext cx="7897688" cy="5497860"/>
          </a:xfrm>
        </p:spPr>
        <p:txBody>
          <a:bodyPr/>
          <a:lstStyle/>
          <a:p>
            <a:pPr marL="514350" indent="-514350" eaLnBrk="1" hangingPunct="1">
              <a:buClr>
                <a:srgbClr val="990000"/>
              </a:buClr>
              <a:buFont typeface="+mj-lt"/>
              <a:buAutoNum type="arabicPeriod" startAt="3"/>
            </a:pPr>
            <a:r>
              <a:rPr lang="de-DE" sz="2600" dirty="0" smtClean="0">
                <a:latin typeface="Century Gothic" pitchFamily="34" charset="0"/>
              </a:rPr>
              <a:t>Beobachte genau : Sei bewusst aufmerksam und „empfindsam“: Wie wirkt das Gehörte auf mich? Was „spüre ich“ in mir beim Zuhören und beim Zusehen?</a:t>
            </a:r>
          </a:p>
          <a:p>
            <a:pPr marL="514350" indent="-514350" eaLnBrk="1" hangingPunct="1">
              <a:buClr>
                <a:srgbClr val="990000"/>
              </a:buClr>
              <a:buFont typeface="+mj-lt"/>
              <a:buAutoNum type="arabicPeriod" startAt="3"/>
            </a:pPr>
            <a:r>
              <a:rPr lang="de-DE" sz="2600" dirty="0" smtClean="0">
                <a:latin typeface="Century Gothic" pitchFamily="34" charset="0"/>
              </a:rPr>
              <a:t>Mit deinen Eindrücken/deinem Feedback hilfst Du den anderen!</a:t>
            </a:r>
          </a:p>
          <a:p>
            <a:pPr marL="514350" indent="-514350" eaLnBrk="1" hangingPunct="1">
              <a:buClr>
                <a:srgbClr val="990000"/>
              </a:buClr>
              <a:buFont typeface="+mj-lt"/>
              <a:buAutoNum type="arabicPeriod" startAt="3"/>
            </a:pPr>
            <a:r>
              <a:rPr lang="de-DE" sz="2600" dirty="0" smtClean="0">
                <a:latin typeface="Century Gothic" pitchFamily="34" charset="0"/>
              </a:rPr>
              <a:t>Jeder soll so viel Feedback als möglich erhalten. </a:t>
            </a:r>
            <a:endParaRPr lang="de-DE" sz="2600" i="1" dirty="0" smtClean="0">
              <a:solidFill>
                <a:srgbClr val="A50021"/>
              </a:solidFill>
              <a:latin typeface="Century Gothic" pitchFamily="34" charset="0"/>
            </a:endParaRPr>
          </a:p>
          <a:p>
            <a:pPr marL="514350" indent="-514350" eaLnBrk="1" hangingPunct="1">
              <a:buClr>
                <a:srgbClr val="990000"/>
              </a:buClr>
              <a:buFont typeface="+mj-lt"/>
              <a:buAutoNum type="arabicPeriod" startAt="3"/>
            </a:pPr>
            <a:r>
              <a:rPr lang="de-DE" sz="2600" dirty="0" smtClean="0">
                <a:latin typeface="Century Gothic" pitchFamily="34" charset="0"/>
              </a:rPr>
              <a:t>Jeder soll auch das Fremdbild (=Feedback) ergänzen durch das „Selbstbild“ (=Video – meine Empfehlung: SD Karte für zuhause!)</a:t>
            </a:r>
          </a:p>
          <a:p>
            <a:pPr eaLnBrk="1" hangingPunct="1"/>
            <a:endParaRPr lang="de-DE" sz="2600" dirty="0" smtClean="0">
              <a:latin typeface="Century Gothic"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1042988" y="549275"/>
            <a:ext cx="7769225" cy="863600"/>
          </a:xfrm>
        </p:spPr>
        <p:txBody>
          <a:bodyPr/>
          <a:lstStyle/>
          <a:p>
            <a:r>
              <a:rPr lang="de-AT" sz="3200" smtClean="0">
                <a:latin typeface="Century Gothic" pitchFamily="32" charset="0"/>
              </a:rPr>
              <a:t>Besprecht eure „Fälle“ in der Gruppe</a:t>
            </a:r>
          </a:p>
        </p:txBody>
      </p:sp>
      <p:sp>
        <p:nvSpPr>
          <p:cNvPr id="20483" name="Inhaltsplatzhalter 2"/>
          <p:cNvSpPr>
            <a:spLocks noGrp="1"/>
          </p:cNvSpPr>
          <p:nvPr>
            <p:ph idx="1"/>
          </p:nvPr>
        </p:nvSpPr>
        <p:spPr>
          <a:xfrm>
            <a:off x="1066800" y="1628775"/>
            <a:ext cx="7769225" cy="4281488"/>
          </a:xfrm>
        </p:spPr>
        <p:txBody>
          <a:bodyPr/>
          <a:lstStyle/>
          <a:p>
            <a:pPr>
              <a:buFont typeface="Times New Roman" pitchFamily="16" charset="0"/>
              <a:buNone/>
              <a:defRPr/>
            </a:pPr>
            <a:r>
              <a:rPr lang="de-AT" sz="2600" dirty="0" smtClean="0">
                <a:latin typeface="Century Gothic" pitchFamily="34" charset="0"/>
              </a:rPr>
              <a:t>Fall 1: Überschrift </a:t>
            </a:r>
            <a:r>
              <a:rPr lang="de-AT" sz="2600" dirty="0" smtClean="0">
                <a:latin typeface="Century Gothic" pitchFamily="34" charset="0"/>
                <a:sym typeface="Wingdings" pitchFamily="2" charset="2"/>
              </a:rPr>
              <a:t> Karte</a:t>
            </a:r>
            <a:r>
              <a:rPr lang="de-AT" sz="2600" dirty="0" smtClean="0">
                <a:latin typeface="Century Gothic" pitchFamily="34" charset="0"/>
              </a:rPr>
              <a:t/>
            </a:r>
            <a:br>
              <a:rPr lang="de-AT" sz="2600" dirty="0" smtClean="0">
                <a:latin typeface="Century Gothic" pitchFamily="34" charset="0"/>
              </a:rPr>
            </a:br>
            <a:endParaRPr lang="de-AT" sz="2600" dirty="0" smtClean="0">
              <a:latin typeface="Century Gothic" pitchFamily="34" charset="0"/>
            </a:endParaRPr>
          </a:p>
          <a:p>
            <a:pPr>
              <a:buFont typeface="Times New Roman" pitchFamily="16" charset="0"/>
              <a:buNone/>
              <a:defRPr/>
            </a:pPr>
            <a:r>
              <a:rPr lang="de-AT" sz="2600" dirty="0" smtClean="0">
                <a:latin typeface="Century Gothic" pitchFamily="34" charset="0"/>
              </a:rPr>
              <a:t>Das war schwierig, weil….</a:t>
            </a:r>
          </a:p>
          <a:p>
            <a:pPr>
              <a:defRPr/>
            </a:pPr>
            <a:r>
              <a:rPr lang="de-AT" sz="2600" dirty="0" smtClean="0">
                <a:latin typeface="Century Gothic" pitchFamily="34" charset="0"/>
              </a:rPr>
              <a:t>Es ist gut gegangen, weil ich….</a:t>
            </a:r>
          </a:p>
          <a:p>
            <a:pPr>
              <a:buFont typeface="Times New Roman" pitchFamily="16" charset="0"/>
              <a:buNone/>
              <a:defRPr/>
            </a:pPr>
            <a:endParaRPr lang="de-AT" sz="1050" dirty="0" smtClean="0">
              <a:latin typeface="Century Gothic" pitchFamily="34" charset="0"/>
            </a:endParaRPr>
          </a:p>
          <a:p>
            <a:pPr>
              <a:defRPr/>
            </a:pPr>
            <a:r>
              <a:rPr lang="de-AT" sz="2600" dirty="0" smtClean="0">
                <a:latin typeface="Century Gothic" pitchFamily="34" charset="0"/>
              </a:rPr>
              <a:t> (Generell kann ich recht gut….)</a:t>
            </a:r>
            <a:br>
              <a:rPr lang="de-AT" sz="2600" dirty="0" smtClean="0">
                <a:latin typeface="Century Gothic" pitchFamily="34" charset="0"/>
              </a:rPr>
            </a:br>
            <a:r>
              <a:rPr lang="de-AT" sz="2600" dirty="0" smtClean="0">
                <a:latin typeface="Century Gothic" pitchFamily="34" charset="0"/>
              </a:rPr>
              <a:t>				</a:t>
            </a:r>
            <a:r>
              <a:rPr lang="de-AT" sz="2600" dirty="0" smtClean="0">
                <a:latin typeface="Century Gothic" pitchFamily="34" charset="0"/>
                <a:sym typeface="Wingdings" pitchFamily="2" charset="2"/>
              </a:rPr>
              <a:t> 2/3 Stärken auf die Karte  </a:t>
            </a:r>
          </a:p>
          <a:p>
            <a:pPr>
              <a:buFont typeface="Times New Roman" pitchFamily="16" charset="0"/>
              <a:buNone/>
              <a:defRPr/>
            </a:pPr>
            <a:r>
              <a:rPr lang="de-AT" sz="900" dirty="0" smtClean="0">
                <a:latin typeface="Century Gothic" pitchFamily="34" charset="0"/>
                <a:sym typeface="Wingdings" pitchFamily="2" charset="2"/>
              </a:rPr>
              <a:t/>
            </a:r>
            <a:br>
              <a:rPr lang="de-AT" sz="900" dirty="0" smtClean="0">
                <a:latin typeface="Century Gothic" pitchFamily="34" charset="0"/>
                <a:sym typeface="Wingdings" pitchFamily="2" charset="2"/>
              </a:rPr>
            </a:br>
            <a:r>
              <a:rPr lang="de-AT" sz="2800" dirty="0" smtClean="0">
                <a:latin typeface="Century Gothic" pitchFamily="34" charset="0"/>
              </a:rPr>
              <a:t>				</a:t>
            </a:r>
            <a:endParaRPr lang="de-AT" sz="2600" dirty="0" smtClean="0">
              <a:solidFill>
                <a:schemeClr val="accent2">
                  <a:lumMod val="75000"/>
                </a:schemeClr>
              </a:solidFill>
              <a:latin typeface="Century Gothic" pitchFamily="34" charset="0"/>
            </a:endParaRPr>
          </a:p>
        </p:txBody>
      </p:sp>
      <p:sp>
        <p:nvSpPr>
          <p:cNvPr id="36868" name="Rechteck 3"/>
          <p:cNvSpPr>
            <a:spLocks noChangeArrowheads="1"/>
          </p:cNvSpPr>
          <p:nvPr/>
        </p:nvSpPr>
        <p:spPr bwMode="auto">
          <a:xfrm>
            <a:off x="5364088" y="1628800"/>
            <a:ext cx="1152525" cy="431800"/>
          </a:xfrm>
          <a:prstGeom prst="rect">
            <a:avLst/>
          </a:prstGeom>
          <a:solidFill>
            <a:srgbClr val="00B050"/>
          </a:solidFill>
          <a:ln w="9525" algn="ctr">
            <a:solidFill>
              <a:schemeClr val="tx1"/>
            </a:solidFill>
            <a:round/>
            <a:headEnd/>
            <a:tailEnd/>
          </a:ln>
        </p:spPr>
        <p:txBody>
          <a:bodyPr/>
          <a:lstStyle/>
          <a:p>
            <a:endParaRPr lang="de-AT"/>
          </a:p>
        </p:txBody>
      </p:sp>
      <p:sp>
        <p:nvSpPr>
          <p:cNvPr id="36869" name="Rechteck 3"/>
          <p:cNvSpPr>
            <a:spLocks noChangeArrowheads="1"/>
          </p:cNvSpPr>
          <p:nvPr/>
        </p:nvSpPr>
        <p:spPr bwMode="auto">
          <a:xfrm>
            <a:off x="7380312" y="4221088"/>
            <a:ext cx="1152525" cy="431800"/>
          </a:xfrm>
          <a:prstGeom prst="rect">
            <a:avLst/>
          </a:prstGeom>
          <a:solidFill>
            <a:srgbClr val="00B050"/>
          </a:solidFill>
          <a:ln w="9525" algn="ctr">
            <a:solidFill>
              <a:schemeClr val="tx1"/>
            </a:solidFill>
            <a:round/>
            <a:headEnd/>
            <a:tailEnd/>
          </a:ln>
        </p:spPr>
        <p:txBody>
          <a:bodyPr/>
          <a:lstStyle/>
          <a:p>
            <a:endParaRPr lang="de-AT"/>
          </a:p>
        </p:txBody>
      </p:sp>
      <p:sp>
        <p:nvSpPr>
          <p:cNvPr id="6" name="Ellipse 5"/>
          <p:cNvSpPr/>
          <p:nvPr/>
        </p:nvSpPr>
        <p:spPr bwMode="auto">
          <a:xfrm>
            <a:off x="6732240" y="1484784"/>
            <a:ext cx="864096" cy="864096"/>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de-AT" sz="2400" b="0" i="0" u="none" strike="noStrike" cap="none" normalizeH="0" baseline="0" smtClean="0">
              <a:ln>
                <a:noFill/>
              </a:ln>
              <a:solidFill>
                <a:schemeClr val="bg1"/>
              </a:solidFill>
              <a:effectLst/>
              <a:latin typeface="Times New Roman" pitchFamily="16" charset="0"/>
              <a:ea typeface="Microsoft YaHei"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a:xfrm>
            <a:off x="1043608" y="692696"/>
            <a:ext cx="7769225" cy="896937"/>
          </a:xfrm>
        </p:spPr>
        <p:txBody>
          <a:bodyPr/>
          <a:lstStyle/>
          <a:p>
            <a:r>
              <a:rPr lang="de-AT" sz="3200" dirty="0" smtClean="0">
                <a:latin typeface="Century Gothic" pitchFamily="32" charset="0"/>
              </a:rPr>
              <a:t>Fall 2:</a:t>
            </a:r>
          </a:p>
        </p:txBody>
      </p:sp>
      <p:sp>
        <p:nvSpPr>
          <p:cNvPr id="27651" name="Inhaltsplatzhalter 2"/>
          <p:cNvSpPr>
            <a:spLocks noGrp="1"/>
          </p:cNvSpPr>
          <p:nvPr>
            <p:ph idx="1"/>
          </p:nvPr>
        </p:nvSpPr>
        <p:spPr>
          <a:xfrm>
            <a:off x="1066800" y="1844824"/>
            <a:ext cx="7897813" cy="4065439"/>
          </a:xfrm>
        </p:spPr>
        <p:txBody>
          <a:bodyPr/>
          <a:lstStyle/>
          <a:p>
            <a:pPr>
              <a:defRPr/>
            </a:pPr>
            <a:r>
              <a:rPr lang="de-AT" sz="2800" dirty="0" smtClean="0">
                <a:latin typeface="Century Gothic" pitchFamily="32" charset="0"/>
                <a:sym typeface="Wingdings" pitchFamily="2" charset="2"/>
              </a:rPr>
              <a:t>Überschrift   Karte</a:t>
            </a:r>
          </a:p>
          <a:p>
            <a:pPr>
              <a:defRPr/>
            </a:pPr>
            <a:endParaRPr lang="de-AT" sz="2800" dirty="0" smtClean="0">
              <a:latin typeface="Century Gothic" pitchFamily="32" charset="0"/>
            </a:endParaRPr>
          </a:p>
          <a:p>
            <a:pPr>
              <a:buFont typeface="Times New Roman" pitchFamily="16" charset="0"/>
              <a:buNone/>
              <a:defRPr/>
            </a:pPr>
            <a:r>
              <a:rPr lang="de-AT" sz="2600" dirty="0" smtClean="0">
                <a:latin typeface="Century Gothic" pitchFamily="32" charset="0"/>
              </a:rPr>
              <a:t>Das war schwierig/wird sicher schwierig werden, weil….</a:t>
            </a:r>
          </a:p>
          <a:p>
            <a:pPr>
              <a:buFont typeface="Times New Roman" pitchFamily="16" charset="0"/>
              <a:buNone/>
              <a:defRPr/>
            </a:pPr>
            <a:endParaRPr lang="de-AT" sz="2600" dirty="0" smtClean="0">
              <a:latin typeface="Century Gothic" pitchFamily="32" charset="0"/>
            </a:endParaRPr>
          </a:p>
          <a:p>
            <a:pPr marL="514350" indent="-514350">
              <a:buFont typeface="+mj-lt"/>
              <a:buAutoNum type="arabicPeriod"/>
              <a:defRPr/>
            </a:pPr>
            <a:r>
              <a:rPr lang="de-AT" sz="2600" dirty="0" smtClean="0">
                <a:latin typeface="Century Gothic" pitchFamily="32" charset="0"/>
              </a:rPr>
              <a:t>Meine Frage(n) dazu: 1……………</a:t>
            </a:r>
            <a:br>
              <a:rPr lang="de-AT" sz="2600" dirty="0" smtClean="0">
                <a:latin typeface="Century Gothic" pitchFamily="32" charset="0"/>
              </a:rPr>
            </a:br>
            <a:r>
              <a:rPr lang="de-AT" sz="2600" dirty="0" smtClean="0">
                <a:latin typeface="Century Gothic" pitchFamily="32" charset="0"/>
              </a:rPr>
              <a:t>								2………..…  </a:t>
            </a:r>
            <a:r>
              <a:rPr lang="de-AT" sz="2600" dirty="0" smtClean="0">
                <a:latin typeface="Century Gothic" pitchFamily="32" charset="0"/>
                <a:sym typeface="Wingdings" pitchFamily="2" charset="2"/>
              </a:rPr>
              <a:t> </a:t>
            </a:r>
            <a:r>
              <a:rPr lang="de-AT" sz="2800" dirty="0" smtClean="0">
                <a:latin typeface="Century Gothic" pitchFamily="32" charset="0"/>
              </a:rPr>
              <a:t/>
            </a:r>
            <a:br>
              <a:rPr lang="de-AT" sz="2800" dirty="0" smtClean="0">
                <a:latin typeface="Century Gothic" pitchFamily="32" charset="0"/>
              </a:rPr>
            </a:br>
            <a:endParaRPr lang="de-AT" sz="1200" dirty="0" smtClean="0">
              <a:latin typeface="Century Gothic" pitchFamily="32" charset="0"/>
            </a:endParaRPr>
          </a:p>
          <a:p>
            <a:pPr>
              <a:buFont typeface="Times New Roman" pitchFamily="16" charset="0"/>
              <a:buNone/>
              <a:defRPr/>
            </a:pPr>
            <a:endParaRPr lang="de-AT" dirty="0" smtClean="0">
              <a:latin typeface="Century Gothic" pitchFamily="32" charset="0"/>
            </a:endParaRPr>
          </a:p>
        </p:txBody>
      </p:sp>
      <p:sp>
        <p:nvSpPr>
          <p:cNvPr id="37892" name="Rechteck 3"/>
          <p:cNvSpPr>
            <a:spLocks noChangeArrowheads="1"/>
          </p:cNvSpPr>
          <p:nvPr/>
        </p:nvSpPr>
        <p:spPr bwMode="auto">
          <a:xfrm>
            <a:off x="4788024" y="1844824"/>
            <a:ext cx="1152525" cy="431800"/>
          </a:xfrm>
          <a:prstGeom prst="rect">
            <a:avLst/>
          </a:prstGeom>
          <a:solidFill>
            <a:srgbClr val="F29922"/>
          </a:solidFill>
          <a:ln w="9525" algn="ctr">
            <a:solidFill>
              <a:schemeClr val="tx1"/>
            </a:solidFill>
            <a:round/>
            <a:headEnd/>
            <a:tailEnd/>
          </a:ln>
        </p:spPr>
        <p:txBody>
          <a:bodyPr/>
          <a:lstStyle/>
          <a:p>
            <a:endParaRPr lang="de-AT"/>
          </a:p>
        </p:txBody>
      </p:sp>
      <p:sp>
        <p:nvSpPr>
          <p:cNvPr id="37893" name="Rechteck 3"/>
          <p:cNvSpPr>
            <a:spLocks noChangeArrowheads="1"/>
          </p:cNvSpPr>
          <p:nvPr/>
        </p:nvSpPr>
        <p:spPr bwMode="auto">
          <a:xfrm>
            <a:off x="7380312" y="4509120"/>
            <a:ext cx="1152525" cy="431800"/>
          </a:xfrm>
          <a:prstGeom prst="rect">
            <a:avLst/>
          </a:prstGeom>
          <a:solidFill>
            <a:srgbClr val="F29922"/>
          </a:solidFill>
          <a:ln w="9525" algn="ctr">
            <a:solidFill>
              <a:schemeClr val="tx1"/>
            </a:solidFill>
            <a:round/>
            <a:headEnd/>
            <a:tailEnd/>
          </a:ln>
        </p:spPr>
        <p:txBody>
          <a:bodyPr/>
          <a:lstStyle/>
          <a:p>
            <a:endParaRPr lang="de-A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1042988" y="188913"/>
            <a:ext cx="7772400" cy="8985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200" b="1" smtClean="0">
                <a:latin typeface="Century Gothic" pitchFamily="32" charset="0"/>
              </a:rPr>
              <a:t>Ihre/deine Erwartungen</a:t>
            </a:r>
          </a:p>
        </p:txBody>
      </p:sp>
      <p:sp>
        <p:nvSpPr>
          <p:cNvPr id="17410" name="Rectangle 2"/>
          <p:cNvSpPr>
            <a:spLocks noGrp="1" noChangeArrowheads="1"/>
          </p:cNvSpPr>
          <p:nvPr>
            <p:ph idx="1"/>
          </p:nvPr>
        </p:nvSpPr>
        <p:spPr>
          <a:xfrm>
            <a:off x="1066800" y="1341438"/>
            <a:ext cx="7772400" cy="4967287"/>
          </a:xfrm>
        </p:spPr>
        <p:txBody>
          <a:bodyPr/>
          <a:lstStyle/>
          <a:p>
            <a:pPr marL="339725" indent="-339725" eaLnBrk="1" hangingPunct="1">
              <a:lnSpc>
                <a:spcPct val="80000"/>
              </a:lnSpc>
              <a:spcBef>
                <a:spcPts val="7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Wie fühlst du dich jetzt nach </a:t>
            </a:r>
            <a:br>
              <a:rPr lang="de-AT" sz="2400" dirty="0" smtClean="0">
                <a:latin typeface="Century Gothic" pitchFamily="32" charset="0"/>
              </a:rPr>
            </a:br>
            <a:r>
              <a:rPr lang="de-AT" sz="2400" dirty="0" smtClean="0">
                <a:latin typeface="Century Gothic" pitchFamily="32" charset="0"/>
              </a:rPr>
              <a:t>dieser Stunde Einleitung? </a:t>
            </a:r>
          </a:p>
          <a:p>
            <a:pPr marL="339725" indent="-339725" eaLnBrk="1" hangingPunct="1">
              <a:lnSpc>
                <a:spcPct val="80000"/>
              </a:lnSpc>
              <a:spcBef>
                <a:spcPts val="7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Passt das zu deinen Erwartungen?</a:t>
            </a:r>
          </a:p>
          <a:p>
            <a:pPr marL="339725" indent="-339725" eaLnBrk="1" hangingPunct="1">
              <a:lnSpc>
                <a:spcPct val="80000"/>
              </a:lnSpc>
              <a:spcBef>
                <a:spcPts val="7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Bist du bereit dich weiter einzulassen auf interessante und spannende Tage?</a:t>
            </a:r>
          </a:p>
          <a:p>
            <a:pPr marL="339725" indent="-339725" eaLnBrk="1" hangingPunct="1">
              <a:lnSpc>
                <a:spcPct val="80000"/>
              </a:lnSpc>
              <a:spcBef>
                <a:spcPts val="7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Was möchtest du mitnehmen? Sind deine Ziele und Erwartungen schon konkret und klar?</a:t>
            </a:r>
          </a:p>
          <a:p>
            <a:pPr marL="339725" indent="-339725" eaLnBrk="1" hangingPunct="1">
              <a:lnSpc>
                <a:spcPct val="80000"/>
              </a:lnSpc>
              <a:spcBef>
                <a:spcPts val="7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400" dirty="0" smtClean="0">
                <a:latin typeface="Century Gothic" pitchFamily="32" charset="0"/>
              </a:rPr>
              <a:t>Wie müsste das Seminar laufen, </a:t>
            </a:r>
            <a:br>
              <a:rPr lang="de-AT" sz="2400" dirty="0" smtClean="0">
                <a:latin typeface="Century Gothic" pitchFamily="32" charset="0"/>
              </a:rPr>
            </a:br>
            <a:r>
              <a:rPr lang="de-AT" sz="2400" dirty="0" smtClean="0">
                <a:latin typeface="Century Gothic" pitchFamily="32" charset="0"/>
              </a:rPr>
              <a:t>was müsste es bringen, dass du sagst:  </a:t>
            </a:r>
            <a:r>
              <a:rPr lang="de-AT" sz="2400" i="1" dirty="0" smtClean="0">
                <a:solidFill>
                  <a:srgbClr val="800000"/>
                </a:solidFill>
                <a:latin typeface="Century Gothic" pitchFamily="32" charset="0"/>
              </a:rPr>
              <a:t>„Das war wirklich ein gutes Seminar?</a:t>
            </a:r>
            <a:r>
              <a:rPr lang="de-AT" sz="2800" i="1" dirty="0" smtClean="0">
                <a:solidFill>
                  <a:srgbClr val="800000"/>
                </a:solidFill>
                <a:latin typeface="Century Gothic" pitchFamily="32" charset="0"/>
              </a:rPr>
              <a:t> </a:t>
            </a:r>
            <a:r>
              <a:rPr lang="de-AT" sz="2400" i="1" dirty="0" smtClean="0">
                <a:solidFill>
                  <a:srgbClr val="800000"/>
                </a:solidFill>
                <a:latin typeface="Century Gothic" pitchFamily="32" charset="0"/>
              </a:rPr>
              <a:t>Ich habe viel profitiert?“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childTnLst>
                                    <p:set>
                                      <p:cBhvr additive="repl">
                                        <p:cTn id="10" dur="1" fill="hold"/>
                                        <p:tgtEl>
                                          <p:spTgt spid="174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tgtEl>
                                          <p:spTgt spid="174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174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tgtEl>
                                          <p:spTgt spid="174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971550" y="0"/>
            <a:ext cx="7772400" cy="98107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200" smtClean="0">
                <a:latin typeface="Century Gothic" pitchFamily="32" charset="0"/>
              </a:rPr>
              <a:t>Abschließende „Vorstellrunde“</a:t>
            </a:r>
          </a:p>
        </p:txBody>
      </p:sp>
      <p:sp>
        <p:nvSpPr>
          <p:cNvPr id="2" name="Rectangle 2"/>
          <p:cNvSpPr>
            <a:spLocks noGrp="1" noChangeArrowheads="1"/>
          </p:cNvSpPr>
          <p:nvPr>
            <p:ph idx="1"/>
          </p:nvPr>
        </p:nvSpPr>
        <p:spPr>
          <a:xfrm>
            <a:off x="1066800" y="1196975"/>
            <a:ext cx="7772400" cy="5040313"/>
          </a:xfrm>
        </p:spPr>
        <p:txBody>
          <a:bodyPr/>
          <a:lstStyle/>
          <a:p>
            <a:pPr marL="606425" indent="-606425" eaLnBrk="1" hangingPunct="1">
              <a:lnSpc>
                <a:spcPct val="80000"/>
              </a:lnSpc>
              <a:buClr>
                <a:srgbClr val="7E0000"/>
              </a:buClr>
              <a:buSzPct val="80000"/>
              <a:buFont typeface="Times New Roman" pitchFamily="18" charset="0"/>
              <a:buAutoNum type="arabicPeriod"/>
              <a:tabLst>
                <a:tab pos="6064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pPr>
            <a:r>
              <a:rPr lang="de-DE" sz="2400" dirty="0" smtClean="0">
                <a:latin typeface="Century Gothic" pitchFamily="32" charset="0"/>
              </a:rPr>
              <a:t>Sag uns noch Wichtiges über dich selbst</a:t>
            </a:r>
            <a:r>
              <a:rPr lang="de-DE" sz="900" dirty="0" smtClean="0">
                <a:latin typeface="Century Gothic" pitchFamily="32" charset="0"/>
              </a:rPr>
              <a:t>  </a:t>
            </a:r>
            <a:br>
              <a:rPr lang="de-DE" sz="900" dirty="0" smtClean="0">
                <a:latin typeface="Century Gothic" pitchFamily="32" charset="0"/>
              </a:rPr>
            </a:br>
            <a:endParaRPr lang="de-DE" sz="700" dirty="0" smtClean="0">
              <a:latin typeface="Century Gothic" pitchFamily="32" charset="0"/>
            </a:endParaRPr>
          </a:p>
          <a:p>
            <a:pPr marL="606425" indent="-606425" eaLnBrk="1" hangingPunct="1">
              <a:lnSpc>
                <a:spcPct val="80000"/>
              </a:lnSpc>
              <a:buClr>
                <a:srgbClr val="7E0000"/>
              </a:buClr>
              <a:buSzPct val="80000"/>
              <a:buFont typeface="Times New Roman" pitchFamily="18" charset="0"/>
              <a:buAutoNum type="arabicPeriod"/>
              <a:tabLst>
                <a:tab pos="6064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pPr>
            <a:r>
              <a:rPr lang="de-DE" sz="2400" dirty="0" smtClean="0">
                <a:latin typeface="Century Gothic" pitchFamily="32" charset="0"/>
              </a:rPr>
              <a:t>Sag uns vom Fall 1 die Überschrift </a:t>
            </a:r>
            <a:br>
              <a:rPr lang="de-DE" sz="2400" dirty="0" smtClean="0">
                <a:latin typeface="Century Gothic" pitchFamily="32" charset="0"/>
              </a:rPr>
            </a:br>
            <a:r>
              <a:rPr lang="de-DE" sz="2400" dirty="0" smtClean="0">
                <a:latin typeface="Century Gothic" pitchFamily="32" charset="0"/>
              </a:rPr>
              <a:t>und zwei Stärken von dir  </a:t>
            </a:r>
            <a:br>
              <a:rPr lang="de-DE" sz="2400" dirty="0" smtClean="0">
                <a:latin typeface="Century Gothic" pitchFamily="32" charset="0"/>
              </a:rPr>
            </a:br>
            <a:r>
              <a:rPr lang="de-DE" sz="700" dirty="0" smtClean="0">
                <a:latin typeface="Century Gothic" pitchFamily="32" charset="0"/>
              </a:rPr>
              <a:t> </a:t>
            </a:r>
          </a:p>
          <a:p>
            <a:pPr marL="606425" indent="-606425" eaLnBrk="1" hangingPunct="1">
              <a:lnSpc>
                <a:spcPct val="80000"/>
              </a:lnSpc>
              <a:buClr>
                <a:srgbClr val="7E0000"/>
              </a:buClr>
              <a:buSzPct val="80000"/>
              <a:buFont typeface="Times New Roman" pitchFamily="18" charset="0"/>
              <a:buAutoNum type="arabicPeriod"/>
              <a:tabLst>
                <a:tab pos="6064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pPr>
            <a:r>
              <a:rPr lang="de-DE" sz="2400" dirty="0" smtClean="0">
                <a:latin typeface="Century Gothic" pitchFamily="32" charset="0"/>
              </a:rPr>
              <a:t>Sag uns vom Fall 2 die Überschrift </a:t>
            </a:r>
            <a:br>
              <a:rPr lang="de-DE" sz="2400" dirty="0" smtClean="0">
                <a:latin typeface="Century Gothic" pitchFamily="32" charset="0"/>
              </a:rPr>
            </a:br>
            <a:r>
              <a:rPr lang="de-DE" sz="2400" dirty="0" smtClean="0">
                <a:latin typeface="Century Gothic" pitchFamily="32" charset="0"/>
              </a:rPr>
              <a:t>und zwei Fragen von dir  </a:t>
            </a:r>
            <a:endParaRPr lang="de-DE" sz="700" dirty="0" smtClean="0">
              <a:latin typeface="Century Gothic" pitchFamily="32" charset="0"/>
            </a:endParaRPr>
          </a:p>
          <a:p>
            <a:pPr marL="606425" indent="-606425" eaLnBrk="1" hangingPunct="1">
              <a:lnSpc>
                <a:spcPct val="80000"/>
              </a:lnSpc>
              <a:buClr>
                <a:srgbClr val="7E0000"/>
              </a:buClr>
              <a:buSzPct val="80000"/>
              <a:buFont typeface="Times New Roman" pitchFamily="18" charset="0"/>
              <a:buAutoNum type="arabicPeriod"/>
              <a:tabLst>
                <a:tab pos="6064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pPr>
            <a:r>
              <a:rPr lang="de-DE" sz="2400" dirty="0" smtClean="0">
                <a:latin typeface="Century Gothic" pitchFamily="32" charset="0"/>
              </a:rPr>
              <a:t>Ein/zwei Sätze zu deinen Erwartungen: </a:t>
            </a:r>
            <a:br>
              <a:rPr lang="de-DE" sz="2400" dirty="0" smtClean="0">
                <a:latin typeface="Century Gothic" pitchFamily="32" charset="0"/>
              </a:rPr>
            </a:br>
            <a:r>
              <a:rPr lang="de-DE" sz="2400" dirty="0" smtClean="0">
                <a:latin typeface="Century Gothic" pitchFamily="32" charset="0"/>
              </a:rPr>
              <a:t>„</a:t>
            </a:r>
            <a:r>
              <a:rPr lang="de-DE" sz="2400" i="1" dirty="0" smtClean="0">
                <a:latin typeface="Century Gothic" pitchFamily="32" charset="0"/>
              </a:rPr>
              <a:t>Für mich haben sich die zwei Tage gelohnt, wenn ich am Ende/in nächster Zeit/künftig….“</a:t>
            </a:r>
            <a:r>
              <a:rPr lang="de-DE" sz="2800" i="1" dirty="0" smtClean="0">
                <a:latin typeface="Century Gothic" pitchFamily="32" charset="0"/>
              </a:rPr>
              <a:t/>
            </a:r>
            <a:br>
              <a:rPr lang="de-DE" sz="2800" i="1" dirty="0" smtClean="0">
                <a:latin typeface="Century Gothic" pitchFamily="32" charset="0"/>
              </a:rPr>
            </a:br>
            <a:endParaRPr lang="de-DE" sz="2800" i="1" dirty="0" smtClean="0">
              <a:latin typeface="Century Gothic" pitchFamily="32" charset="0"/>
            </a:endParaRPr>
          </a:p>
          <a:p>
            <a:pPr marL="606425" indent="-606425" eaLnBrk="1" hangingPunct="1">
              <a:lnSpc>
                <a:spcPct val="80000"/>
              </a:lnSpc>
              <a:buClr>
                <a:srgbClr val="7E0000"/>
              </a:buClr>
              <a:buSzPct val="80000"/>
              <a:tabLst>
                <a:tab pos="606425" algn="l"/>
                <a:tab pos="711200" algn="l"/>
                <a:tab pos="1160463" algn="l"/>
                <a:tab pos="1609725" algn="l"/>
                <a:tab pos="2058988" algn="l"/>
                <a:tab pos="2508250" algn="l"/>
                <a:tab pos="2957513" algn="l"/>
                <a:tab pos="3406775" algn="l"/>
                <a:tab pos="3856038" algn="l"/>
                <a:tab pos="4305300" algn="l"/>
                <a:tab pos="4754563" algn="l"/>
                <a:tab pos="5203825" algn="l"/>
                <a:tab pos="5653088" algn="l"/>
                <a:tab pos="6102350" algn="l"/>
                <a:tab pos="6551613" algn="l"/>
                <a:tab pos="7000875" algn="l"/>
                <a:tab pos="7450138" algn="l"/>
                <a:tab pos="7899400" algn="l"/>
                <a:tab pos="8348663" algn="l"/>
                <a:tab pos="8797925" algn="l"/>
                <a:tab pos="9247188" algn="l"/>
              </a:tabLst>
            </a:pPr>
            <a:r>
              <a:rPr lang="de-DE" sz="2400" dirty="0" smtClean="0">
                <a:solidFill>
                  <a:srgbClr val="0070C0"/>
                </a:solidFill>
                <a:latin typeface="Century Gothic" pitchFamily="32" charset="0"/>
              </a:rPr>
              <a:t>…mit VIDEO und (Selbst)Beobachtung </a:t>
            </a:r>
            <a:br>
              <a:rPr lang="de-DE" sz="2400" dirty="0" smtClean="0">
                <a:solidFill>
                  <a:srgbClr val="0070C0"/>
                </a:solidFill>
                <a:latin typeface="Century Gothic" pitchFamily="32" charset="0"/>
              </a:rPr>
            </a:br>
            <a:r>
              <a:rPr lang="de-DE" sz="2400" dirty="0" smtClean="0">
                <a:solidFill>
                  <a:srgbClr val="0070C0"/>
                </a:solidFill>
                <a:latin typeface="Century Gothic" pitchFamily="32" charset="0"/>
              </a:rPr>
              <a:t>in der Gruppe</a:t>
            </a:r>
          </a:p>
        </p:txBody>
      </p:sp>
      <p:sp>
        <p:nvSpPr>
          <p:cNvPr id="5" name="Rechteck 3"/>
          <p:cNvSpPr>
            <a:spLocks noChangeArrowheads="1"/>
          </p:cNvSpPr>
          <p:nvPr/>
        </p:nvSpPr>
        <p:spPr bwMode="auto">
          <a:xfrm>
            <a:off x="6804248" y="2564904"/>
            <a:ext cx="1152525" cy="431800"/>
          </a:xfrm>
          <a:prstGeom prst="rect">
            <a:avLst/>
          </a:prstGeom>
          <a:solidFill>
            <a:srgbClr val="F29922"/>
          </a:solidFill>
          <a:ln w="9525" algn="ctr">
            <a:solidFill>
              <a:schemeClr val="tx1"/>
            </a:solidFill>
            <a:round/>
            <a:headEnd/>
            <a:tailEnd/>
          </a:ln>
        </p:spPr>
        <p:txBody>
          <a:bodyPr/>
          <a:lstStyle/>
          <a:p>
            <a:endParaRPr lang="de-AT"/>
          </a:p>
        </p:txBody>
      </p:sp>
      <p:sp>
        <p:nvSpPr>
          <p:cNvPr id="6" name="Ellipse 5"/>
          <p:cNvSpPr/>
          <p:nvPr/>
        </p:nvSpPr>
        <p:spPr bwMode="auto">
          <a:xfrm>
            <a:off x="6732240" y="1484784"/>
            <a:ext cx="864096" cy="864096"/>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de-AT" sz="2400" b="0" i="0" u="none" strike="noStrike" cap="none" normalizeH="0" baseline="0" smtClean="0">
              <a:ln>
                <a:noFill/>
              </a:ln>
              <a:solidFill>
                <a:schemeClr val="bg1"/>
              </a:solidFill>
              <a:effectLst/>
              <a:latin typeface="Times New Roman" pitchFamily="16" charset="0"/>
              <a:ea typeface="Microsoft YaHei"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4775" y="404813"/>
            <a:ext cx="7769225" cy="71437"/>
          </a:xfrm>
        </p:spPr>
        <p:txBody>
          <a:bodyPr/>
          <a:lstStyle/>
          <a:p>
            <a:pPr eaLnBrk="1" hangingPunct="1"/>
            <a:endParaRPr lang="de-DE" smtClean="0">
              <a:latin typeface="Century Gothic" pitchFamily="32" charset="0"/>
            </a:endParaRPr>
          </a:p>
        </p:txBody>
      </p:sp>
      <p:sp>
        <p:nvSpPr>
          <p:cNvPr id="4099" name="Rectangle 3"/>
          <p:cNvSpPr>
            <a:spLocks noGrp="1" noChangeArrowheads="1"/>
          </p:cNvSpPr>
          <p:nvPr>
            <p:ph type="body" idx="1"/>
          </p:nvPr>
        </p:nvSpPr>
        <p:spPr>
          <a:xfrm>
            <a:off x="1066800" y="1628775"/>
            <a:ext cx="7772400" cy="4162425"/>
          </a:xfrm>
        </p:spPr>
        <p:txBody>
          <a:bodyPr/>
          <a:lstStyle/>
          <a:p>
            <a:pPr eaLnBrk="1" hangingPunct="1"/>
            <a:r>
              <a:rPr lang="de-DE" dirty="0" smtClean="0">
                <a:latin typeface="Century Gothic" pitchFamily="32" charset="0"/>
              </a:rPr>
              <a:t>Herzlich willkommen! </a:t>
            </a:r>
          </a:p>
          <a:p>
            <a:pPr eaLnBrk="1" hangingPunct="1"/>
            <a:r>
              <a:rPr lang="de-DE" sz="3600" b="1" dirty="0" smtClean="0">
                <a:solidFill>
                  <a:srgbClr val="A50021"/>
                </a:solidFill>
                <a:latin typeface="Century Gothic" pitchFamily="32" charset="0"/>
              </a:rPr>
              <a:t>SCHÖN dass SIE da sind!</a:t>
            </a:r>
          </a:p>
          <a:p>
            <a:pPr eaLnBrk="1" hangingPunct="1"/>
            <a:r>
              <a:rPr lang="de-DE" dirty="0" smtClean="0">
                <a:latin typeface="Century Gothic" pitchFamily="32" charset="0"/>
              </a:rPr>
              <a:t>Ich freue mich auf die Arbeit mit Ihnen; wir freuen uns auf die Arbeit</a:t>
            </a:r>
          </a:p>
          <a:p>
            <a:pPr eaLnBrk="1" hangingPunct="1"/>
            <a:r>
              <a:rPr lang="de-DE" dirty="0" smtClean="0">
                <a:latin typeface="Century Gothic" pitchFamily="32" charset="0"/>
              </a:rPr>
              <a:t>   </a:t>
            </a:r>
            <a:br>
              <a:rPr lang="de-DE" dirty="0" smtClean="0">
                <a:latin typeface="Century Gothic" pitchFamily="32" charset="0"/>
              </a:rPr>
            </a:br>
            <a:r>
              <a:rPr lang="de-DE" sz="2400" dirty="0" smtClean="0">
                <a:latin typeface="Century Gothic" pitchFamily="32" charset="0"/>
              </a:rPr>
              <a:t>Frau Ingeborg </a:t>
            </a:r>
            <a:r>
              <a:rPr lang="de-DE" sz="2400" dirty="0" err="1" smtClean="0">
                <a:latin typeface="Century Gothic" pitchFamily="32" charset="0"/>
              </a:rPr>
              <a:t>Kaml</a:t>
            </a:r>
            <a:r>
              <a:rPr lang="de-DE" sz="2400" dirty="0" smtClean="0">
                <a:latin typeface="Century Gothic" pitchFamily="32" charset="0"/>
              </a:rPr>
              <a:t> unterstützt mich und Sie …</a:t>
            </a:r>
            <a:br>
              <a:rPr lang="de-DE" sz="2400" dirty="0" smtClean="0">
                <a:latin typeface="Century Gothic" pitchFamily="32" charset="0"/>
              </a:rPr>
            </a:br>
            <a:r>
              <a:rPr lang="de-DE" sz="2400" dirty="0" smtClean="0">
                <a:latin typeface="Century Gothic" pitchFamily="32" charset="0"/>
              </a:rPr>
              <a:t>Frau Ingeborg </a:t>
            </a:r>
            <a:r>
              <a:rPr lang="de-DE" sz="2400" dirty="0" err="1" smtClean="0">
                <a:latin typeface="Century Gothic" pitchFamily="32" charset="0"/>
              </a:rPr>
              <a:t>Kaml</a:t>
            </a:r>
            <a:r>
              <a:rPr lang="de-DE" sz="2400" dirty="0" smtClean="0">
                <a:latin typeface="Century Gothic" pitchFamily="32" charset="0"/>
              </a:rPr>
              <a:t> ist … </a:t>
            </a:r>
            <a:br>
              <a:rPr lang="de-DE" sz="2400" dirty="0" smtClean="0">
                <a:latin typeface="Century Gothic" pitchFamily="32" charset="0"/>
              </a:rPr>
            </a:br>
            <a:r>
              <a:rPr lang="de-DE" sz="2100" dirty="0" smtClean="0">
                <a:latin typeface="Century Gothic" pitchFamily="32" charset="0"/>
              </a:rPr>
              <a:t>Gesprächspartnerin, ist Frau, kommt selbst aus der Verwaltung und unterstützt individuell und bei der GA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6800" y="304800"/>
            <a:ext cx="7772400" cy="3844280"/>
          </a:xfrm>
        </p:spPr>
        <p:txBody>
          <a:bodyPr/>
          <a:lstStyle/>
          <a:p>
            <a:r>
              <a:rPr lang="de-AT" sz="4000" dirty="0" smtClean="0">
                <a:latin typeface="Century Gothic" pitchFamily="34" charset="0"/>
              </a:rPr>
              <a:t>Jedes Gespräch besteht aus einer Reihe von Details und Aspekten mit unterschiedlicher Bedeutung für eben dieses Gespräch</a:t>
            </a:r>
            <a:endParaRPr lang="de-AT" sz="4000" dirty="0">
              <a:latin typeface="Century Gothic" pitchFamily="34" charset="0"/>
            </a:endParaRPr>
          </a:p>
        </p:txBody>
      </p:sp>
      <p:sp>
        <p:nvSpPr>
          <p:cNvPr id="3" name="Inhaltsplatzhalter 2"/>
          <p:cNvSpPr>
            <a:spLocks noGrp="1"/>
          </p:cNvSpPr>
          <p:nvPr>
            <p:ph idx="1"/>
          </p:nvPr>
        </p:nvSpPr>
        <p:spPr>
          <a:xfrm>
            <a:off x="755576" y="4509120"/>
            <a:ext cx="7772400" cy="1138064"/>
          </a:xfrm>
        </p:spPr>
        <p:txBody>
          <a:bodyPr/>
          <a:lstStyle/>
          <a:p>
            <a:r>
              <a:rPr lang="de-AT" sz="2800" dirty="0" smtClean="0">
                <a:latin typeface="Century Gothic" pitchFamily="34" charset="0"/>
              </a:rPr>
              <a:t>    Welche Details sind in deinen Gesprächen  </a:t>
            </a:r>
            <a:br>
              <a:rPr lang="de-AT" sz="2800" dirty="0" smtClean="0">
                <a:latin typeface="Century Gothic" pitchFamily="34" charset="0"/>
              </a:rPr>
            </a:br>
            <a:r>
              <a:rPr lang="de-AT" sz="2800" dirty="0" smtClean="0">
                <a:latin typeface="Century Gothic" pitchFamily="34" charset="0"/>
              </a:rPr>
              <a:t> wichtig? Überlege und berücksichtige </a:t>
            </a:r>
            <a:br>
              <a:rPr lang="de-AT" sz="2800" dirty="0" smtClean="0">
                <a:latin typeface="Century Gothic" pitchFamily="34" charset="0"/>
              </a:rPr>
            </a:br>
            <a:r>
              <a:rPr lang="de-AT" sz="2800" dirty="0" smtClean="0">
                <a:latin typeface="Century Gothic" pitchFamily="34" charset="0"/>
              </a:rPr>
              <a:t> diese bzw. bereite dich darauf vor</a:t>
            </a:r>
            <a:endParaRPr lang="de-AT" sz="2800" dirty="0">
              <a:latin typeface="Century Gothic"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1043608" y="692696"/>
            <a:ext cx="7769225" cy="576262"/>
          </a:xfrm>
        </p:spPr>
        <p:txBody>
          <a:bodyPr/>
          <a:lstStyle/>
          <a:p>
            <a:r>
              <a:rPr lang="de-AT" sz="2800" b="1" dirty="0" smtClean="0">
                <a:latin typeface="Century Gothic" pitchFamily="34" charset="0"/>
              </a:rPr>
              <a:t>Zu diesen wichtigen Details gibt es Information und Fragen </a:t>
            </a:r>
          </a:p>
        </p:txBody>
      </p:sp>
      <p:sp>
        <p:nvSpPr>
          <p:cNvPr id="3" name="Inhaltsplatzhalter 2"/>
          <p:cNvSpPr>
            <a:spLocks noGrp="1"/>
          </p:cNvSpPr>
          <p:nvPr>
            <p:ph idx="1"/>
          </p:nvPr>
        </p:nvSpPr>
        <p:spPr>
          <a:xfrm>
            <a:off x="1115616" y="1484784"/>
            <a:ext cx="8028384" cy="5373216"/>
          </a:xfrm>
        </p:spPr>
        <p:txBody>
          <a:bodyPr/>
          <a:lstStyle/>
          <a:p>
            <a:pPr marL="457200" indent="-457200">
              <a:buFont typeface="+mj-lt"/>
              <a:buAutoNum type="arabicPeriod"/>
              <a:defRPr/>
            </a:pPr>
            <a:r>
              <a:rPr lang="de-AT" sz="2800" dirty="0" smtClean="0">
                <a:latin typeface="Century Gothic" pitchFamily="34" charset="0"/>
              </a:rPr>
              <a:t>Macht, Spielraum  und Verantwortung</a:t>
            </a:r>
          </a:p>
          <a:p>
            <a:pPr marL="457200" indent="-457200">
              <a:buFont typeface="+mj-lt"/>
              <a:buAutoNum type="arabicPeriod"/>
              <a:defRPr/>
            </a:pPr>
            <a:r>
              <a:rPr lang="de-AT" sz="2800" dirty="0" smtClean="0">
                <a:latin typeface="Century Gothic" pitchFamily="34" charset="0"/>
              </a:rPr>
              <a:t>Status und Position</a:t>
            </a:r>
          </a:p>
          <a:p>
            <a:pPr marL="457200" indent="-457200">
              <a:buFont typeface="+mj-lt"/>
              <a:buAutoNum type="arabicPeriod"/>
              <a:defRPr/>
            </a:pPr>
            <a:r>
              <a:rPr lang="de-AT" sz="2800" dirty="0" smtClean="0">
                <a:latin typeface="Century Gothic" pitchFamily="34" charset="0"/>
              </a:rPr>
              <a:t>Was ist Schwerpunkt? Überzeugen, argumentieren, überreden, verkaufen…</a:t>
            </a:r>
          </a:p>
          <a:p>
            <a:pPr marL="457200" indent="-457200">
              <a:buFont typeface="+mj-lt"/>
              <a:buAutoNum type="arabicPeriod"/>
              <a:defRPr/>
            </a:pPr>
            <a:r>
              <a:rPr lang="de-DE" sz="2800" dirty="0" smtClean="0">
                <a:latin typeface="Century Gothic" pitchFamily="34" charset="0"/>
              </a:rPr>
              <a:t>„Klima-</a:t>
            </a:r>
            <a:r>
              <a:rPr lang="de-DE" sz="2800" dirty="0" err="1" smtClean="0">
                <a:latin typeface="Century Gothic" pitchFamily="34" charset="0"/>
              </a:rPr>
              <a:t>Vergifter</a:t>
            </a:r>
            <a:r>
              <a:rPr lang="de-DE" sz="2800" dirty="0" smtClean="0">
                <a:latin typeface="Century Gothic" pitchFamily="34" charset="0"/>
              </a:rPr>
              <a:t>“</a:t>
            </a:r>
          </a:p>
          <a:p>
            <a:pPr marL="457200" indent="-457200">
              <a:buFont typeface="+mj-lt"/>
              <a:buAutoNum type="arabicPeriod"/>
              <a:defRPr/>
            </a:pPr>
            <a:r>
              <a:rPr lang="de-DE" sz="2800" dirty="0" smtClean="0">
                <a:latin typeface="Century Gothic" pitchFamily="34" charset="0"/>
              </a:rPr>
              <a:t>Ziel- und lösungsorientiert agieren	</a:t>
            </a:r>
            <a:r>
              <a:rPr lang="de-AT" sz="2800" dirty="0" smtClean="0">
                <a:latin typeface="Century Gothic" pitchFamily="34" charset="0"/>
              </a:rPr>
              <a:t> </a:t>
            </a:r>
          </a:p>
          <a:p>
            <a:pPr marL="457200" indent="-457200">
              <a:buFont typeface="+mj-lt"/>
              <a:buAutoNum type="arabicPeriod"/>
              <a:defRPr/>
            </a:pPr>
            <a:r>
              <a:rPr lang="de-AT" sz="2800" dirty="0" smtClean="0">
                <a:latin typeface="Century Gothic" pitchFamily="34" charset="0"/>
              </a:rPr>
              <a:t>Ente oder Adler</a:t>
            </a:r>
          </a:p>
          <a:p>
            <a:pPr>
              <a:defRPr/>
            </a:pPr>
            <a:endParaRPr lang="de-A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43408"/>
            <a:ext cx="7769225" cy="1433512"/>
          </a:xfrm>
        </p:spPr>
        <p:txBody>
          <a:bodyPr/>
          <a:lstStyle/>
          <a:p>
            <a:endParaRPr lang="de-AT"/>
          </a:p>
        </p:txBody>
      </p:sp>
      <p:sp>
        <p:nvSpPr>
          <p:cNvPr id="3" name="Inhaltsplatzhalter 2"/>
          <p:cNvSpPr>
            <a:spLocks noGrp="1"/>
          </p:cNvSpPr>
          <p:nvPr>
            <p:ph idx="1"/>
          </p:nvPr>
        </p:nvSpPr>
        <p:spPr>
          <a:xfrm>
            <a:off x="917575" y="1124744"/>
            <a:ext cx="8226425" cy="5003006"/>
          </a:xfrm>
        </p:spPr>
        <p:txBody>
          <a:bodyPr/>
          <a:lstStyle/>
          <a:p>
            <a:pPr marL="514350" indent="-514350">
              <a:buFont typeface="+mj-lt"/>
              <a:buAutoNum type="arabicPeriod" startAt="7"/>
              <a:defRPr/>
            </a:pPr>
            <a:r>
              <a:rPr lang="de-AT" sz="2800" dirty="0" smtClean="0">
                <a:latin typeface="Century Gothic" pitchFamily="34" charset="0"/>
              </a:rPr>
              <a:t>Verständnis</a:t>
            </a:r>
            <a:endParaRPr lang="de-AT" sz="1100" dirty="0" smtClean="0">
              <a:latin typeface="Century Gothic" pitchFamily="34" charset="0"/>
            </a:endParaRPr>
          </a:p>
          <a:p>
            <a:pPr marL="514350" indent="-514350">
              <a:buFont typeface="+mj-lt"/>
              <a:buAutoNum type="arabicPeriod" startAt="7"/>
              <a:defRPr/>
            </a:pPr>
            <a:r>
              <a:rPr lang="de-AT" sz="2800" dirty="0" smtClean="0">
                <a:latin typeface="Century Gothic" pitchFamily="34" charset="0"/>
              </a:rPr>
              <a:t>Selbstwertgefühl</a:t>
            </a:r>
          </a:p>
          <a:p>
            <a:pPr marL="514350" indent="-514350">
              <a:buFont typeface="+mj-lt"/>
              <a:buAutoNum type="arabicPeriod" startAt="7"/>
              <a:defRPr/>
            </a:pPr>
            <a:r>
              <a:rPr lang="de-AT" sz="2800" dirty="0" smtClean="0">
                <a:latin typeface="Century Gothic" pitchFamily="34" charset="0"/>
              </a:rPr>
              <a:t>Emotionen fremde und eigene</a:t>
            </a:r>
          </a:p>
          <a:p>
            <a:pPr marL="514350" indent="-514350">
              <a:buFont typeface="+mj-lt"/>
              <a:buAutoNum type="arabicPeriod" startAt="7"/>
              <a:defRPr/>
            </a:pPr>
            <a:r>
              <a:rPr lang="de-AT" sz="2800" dirty="0" smtClean="0">
                <a:latin typeface="Century Gothic" pitchFamily="34" charset="0"/>
              </a:rPr>
              <a:t>Umgang mit Widerstand		</a:t>
            </a:r>
          </a:p>
          <a:p>
            <a:pPr marL="514350" indent="-514350">
              <a:buFont typeface="+mj-lt"/>
              <a:buAutoNum type="arabicPeriod" startAt="7"/>
              <a:defRPr/>
            </a:pPr>
            <a:r>
              <a:rPr lang="de-AT" sz="2800" dirty="0" smtClean="0">
                <a:latin typeface="Century Gothic" pitchFamily="34" charset="0"/>
              </a:rPr>
              <a:t>Gute Beziehung</a:t>
            </a:r>
          </a:p>
          <a:p>
            <a:pPr marL="514350" indent="-514350">
              <a:buFont typeface="+mj-lt"/>
              <a:buAutoNum type="arabicPeriod" startAt="7"/>
              <a:defRPr/>
            </a:pPr>
            <a:r>
              <a:rPr lang="de-AT" sz="2800" dirty="0" smtClean="0">
                <a:latin typeface="Century Gothic" pitchFamily="34" charset="0"/>
              </a:rPr>
              <a:t>Gute Fragen</a:t>
            </a:r>
          </a:p>
          <a:p>
            <a:pPr marL="514350" indent="-514350">
              <a:buFont typeface="+mj-lt"/>
              <a:buAutoNum type="arabicPeriod" startAt="7"/>
              <a:defRPr/>
            </a:pPr>
            <a:r>
              <a:rPr lang="de-AT" sz="2800" dirty="0" smtClean="0">
                <a:latin typeface="Century Gothic" pitchFamily="34" charset="0"/>
              </a:rPr>
              <a:t>Wie startest du? </a:t>
            </a:r>
            <a:r>
              <a:rPr lang="de-AT" sz="2400" dirty="0" smtClean="0">
                <a:latin typeface="Century Gothic" pitchFamily="34" charset="0"/>
              </a:rPr>
              <a:t>Souveräne „Gesprächsführung“ und gute „Gesprächs-Atmosphäre“</a:t>
            </a:r>
            <a:endParaRPr lang="de-AT" sz="2800" dirty="0" smtClean="0">
              <a:latin typeface="Century Gothic" pitchFamily="34" charset="0"/>
            </a:endParaRPr>
          </a:p>
          <a:p>
            <a:endParaRPr lang="de-AT"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1043608" y="764704"/>
            <a:ext cx="7769225" cy="576262"/>
          </a:xfrm>
        </p:spPr>
        <p:txBody>
          <a:bodyPr/>
          <a:lstStyle/>
          <a:p>
            <a:r>
              <a:rPr lang="de-AT" sz="2800" dirty="0" smtClean="0">
                <a:latin typeface="Century Gothic" pitchFamily="32" charset="0"/>
              </a:rPr>
              <a:t>Nachmittag: </a:t>
            </a:r>
            <a:br>
              <a:rPr lang="de-AT" sz="2800" dirty="0" smtClean="0">
                <a:latin typeface="Century Gothic" pitchFamily="32" charset="0"/>
              </a:rPr>
            </a:br>
            <a:r>
              <a:rPr lang="de-AT" sz="2800" dirty="0" smtClean="0">
                <a:latin typeface="Century Gothic" pitchFamily="32" charset="0"/>
              </a:rPr>
              <a:t>Wichtige Details in schwierigen Gesprächen</a:t>
            </a:r>
            <a:endParaRPr lang="de-AT" sz="2800" dirty="0" smtClean="0"/>
          </a:p>
        </p:txBody>
      </p:sp>
      <p:sp>
        <p:nvSpPr>
          <p:cNvPr id="3" name="Inhaltsplatzhalter 2"/>
          <p:cNvSpPr>
            <a:spLocks noGrp="1"/>
          </p:cNvSpPr>
          <p:nvPr>
            <p:ph idx="1"/>
          </p:nvPr>
        </p:nvSpPr>
        <p:spPr>
          <a:xfrm>
            <a:off x="1115616" y="1628800"/>
            <a:ext cx="8028384" cy="5229200"/>
          </a:xfrm>
        </p:spPr>
        <p:txBody>
          <a:bodyPr/>
          <a:lstStyle/>
          <a:p>
            <a:pPr>
              <a:defRPr/>
            </a:pPr>
            <a:r>
              <a:rPr lang="de-AT" sz="2400" dirty="0" smtClean="0">
                <a:latin typeface="Century Gothic" pitchFamily="32" charset="0"/>
              </a:rPr>
              <a:t>Immer wieder: </a:t>
            </a:r>
            <a:r>
              <a:rPr lang="de-AT" sz="2400" dirty="0" smtClean="0"/>
              <a:t>10 Min in der Gruppe  </a:t>
            </a:r>
            <a:r>
              <a:rPr lang="de-AT" sz="2400" dirty="0" smtClean="0">
                <a:sym typeface="Wingdings" pitchFamily="2" charset="2"/>
              </a:rPr>
              <a:t> 10 Min Plenum</a:t>
            </a:r>
            <a:r>
              <a:rPr lang="de-AT" sz="2400" dirty="0" smtClean="0">
                <a:latin typeface="Century Gothic" pitchFamily="32" charset="0"/>
              </a:rPr>
              <a:t> </a:t>
            </a:r>
          </a:p>
          <a:p>
            <a:pPr marL="457200" indent="-457200">
              <a:buFont typeface="Times New Roman" pitchFamily="18" charset="0"/>
              <a:buAutoNum type="arabicPeriod"/>
              <a:defRPr/>
            </a:pPr>
            <a:r>
              <a:rPr lang="de-AT" sz="2400" dirty="0" smtClean="0">
                <a:latin typeface="Century Gothic" pitchFamily="32" charset="0"/>
              </a:rPr>
              <a:t>Überlege jeweils die 2/3 Fragen: </a:t>
            </a:r>
            <a:br>
              <a:rPr lang="de-AT" sz="2400" dirty="0" smtClean="0">
                <a:latin typeface="Century Gothic" pitchFamily="32" charset="0"/>
              </a:rPr>
            </a:br>
            <a:r>
              <a:rPr lang="de-AT" sz="2400" dirty="0" smtClean="0">
                <a:latin typeface="Century Gothic" pitchFamily="32" charset="0"/>
              </a:rPr>
              <a:t>	      </a:t>
            </a:r>
            <a:r>
              <a:rPr lang="de-AT" sz="2000" i="1" dirty="0" smtClean="0">
                <a:latin typeface="Century Gothic" pitchFamily="32" charset="0"/>
              </a:rPr>
              <a:t>„Wie ist das bei mir im Fall 1? Wie im Fall 2?</a:t>
            </a:r>
            <a:br>
              <a:rPr lang="de-AT" sz="2000" i="1" dirty="0" smtClean="0">
                <a:latin typeface="Century Gothic" pitchFamily="32" charset="0"/>
              </a:rPr>
            </a:br>
            <a:r>
              <a:rPr lang="de-AT" sz="2000" i="1" dirty="0" smtClean="0">
                <a:latin typeface="Century Gothic" pitchFamily="32" charset="0"/>
              </a:rPr>
              <a:t>		 </a:t>
            </a:r>
            <a:r>
              <a:rPr lang="de-AT" sz="2000" i="1" smtClean="0">
                <a:latin typeface="Century Gothic" pitchFamily="32" charset="0"/>
              </a:rPr>
              <a:t>oder in einem anderen konkreten Fall?“ </a:t>
            </a:r>
            <a:br>
              <a:rPr lang="de-AT" sz="2000" i="1" smtClean="0">
                <a:latin typeface="Century Gothic" pitchFamily="32" charset="0"/>
              </a:rPr>
            </a:br>
            <a:r>
              <a:rPr lang="de-AT" sz="2000" i="1" smtClean="0">
                <a:latin typeface="Century Gothic" pitchFamily="32" charset="0"/>
              </a:rPr>
              <a:t>						</a:t>
            </a:r>
            <a:r>
              <a:rPr lang="de-AT" sz="2000" smtClean="0">
                <a:latin typeface="Century Gothic" pitchFamily="32" charset="0"/>
              </a:rPr>
              <a:t>Vgl</a:t>
            </a:r>
            <a:r>
              <a:rPr lang="de-AT" sz="2000" dirty="0" smtClean="0">
                <a:latin typeface="Century Gothic" pitchFamily="32" charset="0"/>
              </a:rPr>
              <a:t>. nächste Folie</a:t>
            </a:r>
            <a:endParaRPr lang="de-AT" sz="2400" dirty="0" smtClean="0">
              <a:latin typeface="Century Gothic" pitchFamily="32" charset="0"/>
            </a:endParaRPr>
          </a:p>
          <a:p>
            <a:pPr marL="457200" indent="-457200">
              <a:buFont typeface="Times New Roman" pitchFamily="18" charset="0"/>
              <a:buAutoNum type="arabicPeriod"/>
              <a:defRPr/>
            </a:pPr>
            <a:r>
              <a:rPr lang="de-AT" sz="2400" dirty="0" smtClean="0">
                <a:latin typeface="Century Gothic" pitchFamily="32" charset="0"/>
              </a:rPr>
              <a:t>Besprich wirklich nur dieses Detail (d)eines Gesprächs mit den anderen</a:t>
            </a:r>
          </a:p>
          <a:p>
            <a:pPr>
              <a:buFont typeface="+mj-lt"/>
              <a:buAutoNum type="arabicPeriod"/>
              <a:defRPr/>
            </a:pPr>
            <a:r>
              <a:rPr lang="de-AT" sz="2400" dirty="0" smtClean="0">
                <a:latin typeface="Century Gothic" pitchFamily="32" charset="0"/>
              </a:rPr>
              <a:t> Wo es möglich ist: probiere, trainiere! </a:t>
            </a:r>
            <a:br>
              <a:rPr lang="de-AT" sz="2400" dirty="0" smtClean="0">
                <a:latin typeface="Century Gothic" pitchFamily="32" charset="0"/>
              </a:rPr>
            </a:br>
            <a:r>
              <a:rPr lang="de-AT" sz="2400" dirty="0" smtClean="0">
                <a:latin typeface="Century Gothic" pitchFamily="32" charset="0"/>
              </a:rPr>
              <a:t>								</a:t>
            </a:r>
            <a:r>
              <a:rPr lang="de-AT" sz="2400" dirty="0" smtClean="0">
                <a:solidFill>
                  <a:srgbClr val="0070C0"/>
                </a:solidFill>
                <a:latin typeface="Century Gothic" pitchFamily="32" charset="0"/>
              </a:rPr>
              <a:t>Tun ist besser als reden!</a:t>
            </a:r>
          </a:p>
          <a:p>
            <a:pPr>
              <a:buFont typeface="+mj-lt"/>
              <a:buAutoNum type="arabicPeriod"/>
              <a:defRPr/>
            </a:pPr>
            <a:r>
              <a:rPr lang="de-AT" sz="2400" dirty="0" smtClean="0">
                <a:latin typeface="Century Gothic" pitchFamily="32" charset="0"/>
              </a:rPr>
              <a:t> Berichte und Fragen nachher im Plenum </a:t>
            </a:r>
            <a:r>
              <a:rPr lang="de-AT" sz="2800" dirty="0" smtClean="0">
                <a:latin typeface="Century Gothic" pitchFamily="32" charset="0"/>
              </a:rPr>
              <a:t/>
            </a:r>
            <a:br>
              <a:rPr lang="de-AT" sz="2800" dirty="0" smtClean="0">
                <a:latin typeface="Century Gothic" pitchFamily="32" charset="0"/>
              </a:rPr>
            </a:br>
            <a:endParaRPr lang="de-AT" sz="1100" dirty="0" smtClean="0">
              <a:latin typeface="Century Gothic" pitchFamily="32" charset="0"/>
            </a:endParaRPr>
          </a:p>
          <a:p>
            <a:pPr>
              <a:defRPr/>
            </a:pPr>
            <a:endParaRPr lang="de-AT"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6800" y="304800"/>
            <a:ext cx="8077200" cy="891952"/>
          </a:xfrm>
        </p:spPr>
        <p:txBody>
          <a:bodyPr/>
          <a:lstStyle/>
          <a:p>
            <a:r>
              <a:rPr lang="de-AT" sz="3600" dirty="0" smtClean="0"/>
              <a:t>Wie viel und welche Macht besitzt du?</a:t>
            </a:r>
            <a:endParaRPr lang="de-AT" sz="3600" dirty="0"/>
          </a:p>
        </p:txBody>
      </p:sp>
      <p:sp>
        <p:nvSpPr>
          <p:cNvPr id="3" name="Inhaltsplatzhalter 2"/>
          <p:cNvSpPr>
            <a:spLocks noGrp="1"/>
          </p:cNvSpPr>
          <p:nvPr>
            <p:ph idx="1"/>
          </p:nvPr>
        </p:nvSpPr>
        <p:spPr>
          <a:xfrm>
            <a:off x="1066800" y="1268760"/>
            <a:ext cx="7772400" cy="4522440"/>
          </a:xfrm>
        </p:spPr>
        <p:txBody>
          <a:bodyPr/>
          <a:lstStyle/>
          <a:p>
            <a:pPr>
              <a:buNone/>
            </a:pPr>
            <a:r>
              <a:rPr lang="de-AT" sz="2400" dirty="0" smtClean="0">
                <a:latin typeface="Century Gothic" pitchFamily="34" charset="0"/>
              </a:rPr>
              <a:t>Es macht Sinn, vier Formen zu unterscheiden:</a:t>
            </a:r>
          </a:p>
          <a:p>
            <a:pPr marL="514350" indent="-514350">
              <a:buClr>
                <a:srgbClr val="990000"/>
              </a:buClr>
              <a:buFont typeface="+mj-lt"/>
              <a:buAutoNum type="arabicPeriod"/>
            </a:pPr>
            <a:r>
              <a:rPr lang="de-AT" sz="2400" dirty="0" smtClean="0">
                <a:latin typeface="Century Gothic" pitchFamily="34" charset="0"/>
              </a:rPr>
              <a:t>die Macht der Fakten: </a:t>
            </a:r>
            <a:r>
              <a:rPr lang="de-AT" sz="2000" dirty="0" smtClean="0">
                <a:latin typeface="Century Gothic" pitchFamily="34" charset="0"/>
              </a:rPr>
              <a:t/>
            </a:r>
            <a:br>
              <a:rPr lang="de-AT" sz="2000" dirty="0" smtClean="0">
                <a:latin typeface="Century Gothic" pitchFamily="34" charset="0"/>
              </a:rPr>
            </a:br>
            <a:r>
              <a:rPr lang="de-AT" sz="2000" dirty="0" smtClean="0">
                <a:latin typeface="Century Gothic" pitchFamily="34" charset="0"/>
              </a:rPr>
              <a:t>		Gesetze, Regeln, Markt, Fakten…</a:t>
            </a:r>
            <a:endParaRPr lang="de-AT" sz="2400" dirty="0" smtClean="0">
              <a:latin typeface="Century Gothic" pitchFamily="34" charset="0"/>
            </a:endParaRPr>
          </a:p>
          <a:p>
            <a:pPr marL="514350" indent="-514350">
              <a:buClr>
                <a:srgbClr val="990000"/>
              </a:buClr>
              <a:buFont typeface="+mj-lt"/>
              <a:buAutoNum type="arabicPeriod"/>
            </a:pPr>
            <a:r>
              <a:rPr lang="de-AT" sz="2400" dirty="0" smtClean="0">
                <a:latin typeface="Century Gothic" pitchFamily="34" charset="0"/>
              </a:rPr>
              <a:t>die physische Macht: </a:t>
            </a:r>
            <a:br>
              <a:rPr lang="de-AT" sz="2400" dirty="0" smtClean="0">
                <a:latin typeface="Century Gothic" pitchFamily="34" charset="0"/>
              </a:rPr>
            </a:br>
            <a:r>
              <a:rPr lang="de-AT" sz="2400" dirty="0" smtClean="0">
                <a:latin typeface="Century Gothic" pitchFamily="34" charset="0"/>
              </a:rPr>
              <a:t>	      </a:t>
            </a:r>
            <a:r>
              <a:rPr lang="de-AT" sz="2000" dirty="0" smtClean="0">
                <a:latin typeface="Century Gothic" pitchFamily="34" charset="0"/>
              </a:rPr>
              <a:t>Kraft, Energie, Emotionen, Stimme, </a:t>
            </a:r>
            <a:br>
              <a:rPr lang="de-AT" sz="2000" dirty="0" smtClean="0">
                <a:latin typeface="Century Gothic" pitchFamily="34" charset="0"/>
              </a:rPr>
            </a:br>
            <a:r>
              <a:rPr lang="de-AT" sz="2000" dirty="0" smtClean="0">
                <a:latin typeface="Century Gothic" pitchFamily="34" charset="0"/>
              </a:rPr>
              <a:t>	       Körpersprache…</a:t>
            </a:r>
          </a:p>
          <a:p>
            <a:pPr marL="514350" indent="-514350">
              <a:buClr>
                <a:srgbClr val="990000"/>
              </a:buClr>
              <a:buFont typeface="+mj-lt"/>
              <a:buAutoNum type="arabicPeriod"/>
            </a:pPr>
            <a:r>
              <a:rPr lang="de-AT" sz="2400" dirty="0" smtClean="0">
                <a:latin typeface="Century Gothic" pitchFamily="34" charset="0"/>
              </a:rPr>
              <a:t>die kommunikative Macht: </a:t>
            </a:r>
            <a:br>
              <a:rPr lang="de-AT" sz="2400" dirty="0" smtClean="0">
                <a:latin typeface="Century Gothic" pitchFamily="34" charset="0"/>
              </a:rPr>
            </a:br>
            <a:r>
              <a:rPr lang="de-AT" sz="2400" dirty="0" smtClean="0">
                <a:latin typeface="Century Gothic" pitchFamily="34" charset="0"/>
              </a:rPr>
              <a:t>	      </a:t>
            </a:r>
            <a:r>
              <a:rPr lang="de-AT" sz="2000" dirty="0" smtClean="0">
                <a:latin typeface="Century Gothic" pitchFamily="34" charset="0"/>
              </a:rPr>
              <a:t>Formulierungen, Wortwahl, Argumente…</a:t>
            </a:r>
          </a:p>
          <a:p>
            <a:pPr marL="514350" indent="-514350">
              <a:buClr>
                <a:srgbClr val="990000"/>
              </a:buClr>
              <a:buFont typeface="+mj-lt"/>
              <a:buAutoNum type="arabicPeriod"/>
            </a:pPr>
            <a:r>
              <a:rPr lang="de-AT" sz="2400" dirty="0" smtClean="0">
                <a:latin typeface="Century Gothic" pitchFamily="34" charset="0"/>
              </a:rPr>
              <a:t>die psychologische Macht: </a:t>
            </a:r>
            <a:br>
              <a:rPr lang="de-AT" sz="2400" dirty="0" smtClean="0">
                <a:latin typeface="Century Gothic" pitchFamily="34" charset="0"/>
              </a:rPr>
            </a:br>
            <a:r>
              <a:rPr lang="de-AT" sz="2400" dirty="0" smtClean="0">
                <a:latin typeface="Century Gothic" pitchFamily="34" charset="0"/>
              </a:rPr>
              <a:t>		</a:t>
            </a:r>
            <a:r>
              <a:rPr lang="de-AT" sz="2000" dirty="0" smtClean="0">
                <a:latin typeface="Century Gothic" pitchFamily="34" charset="0"/>
              </a:rPr>
              <a:t>Einstellungen, Haltungen, Selbst… </a:t>
            </a:r>
            <a:br>
              <a:rPr lang="de-AT" sz="2000" dirty="0" smtClean="0">
                <a:latin typeface="Century Gothic" pitchFamily="34" charset="0"/>
              </a:rPr>
            </a:br>
            <a:r>
              <a:rPr lang="de-AT" sz="2000" dirty="0" smtClean="0">
                <a:latin typeface="Century Gothic" pitchFamily="34" charset="0"/>
              </a:rPr>
              <a:t>		Sensibilität, Empathie, Erklärungsmodelle…</a:t>
            </a:r>
          </a:p>
          <a:p>
            <a:pPr marL="514350" indent="-514350">
              <a:buClr>
                <a:srgbClr val="990000"/>
              </a:buClr>
              <a:buNone/>
            </a:pPr>
            <a:endParaRPr lang="de-AT" sz="1200" dirty="0" smtClean="0">
              <a:latin typeface="Century Gothic" pitchFamily="34" charset="0"/>
            </a:endParaRPr>
          </a:p>
          <a:p>
            <a:pPr marL="514350" indent="-514350">
              <a:buClr>
                <a:srgbClr val="990000"/>
              </a:buClr>
              <a:buNone/>
            </a:pPr>
            <a:r>
              <a:rPr lang="de-AT" sz="2400" b="1" dirty="0" smtClean="0">
                <a:solidFill>
                  <a:srgbClr val="0070C0"/>
                </a:solidFill>
                <a:latin typeface="Century Gothic" pitchFamily="34" charset="0"/>
              </a:rPr>
              <a:t>Steht es 2 : 2, 3 : 1 oder 4 : 0 für dich!!!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971550" y="0"/>
            <a:ext cx="7769225" cy="1125538"/>
          </a:xfrm>
        </p:spPr>
        <p:txBody>
          <a:bodyPr/>
          <a:lstStyle/>
          <a:p>
            <a:r>
              <a:rPr lang="de-AT" sz="3200" b="1" smtClean="0">
                <a:latin typeface="Century Gothic" pitchFamily="32" charset="0"/>
              </a:rPr>
              <a:t>Die Frage der Verantwortung</a:t>
            </a:r>
          </a:p>
        </p:txBody>
      </p:sp>
      <p:sp>
        <p:nvSpPr>
          <p:cNvPr id="3" name="Inhaltsplatzhalter 2"/>
          <p:cNvSpPr>
            <a:spLocks noGrp="1"/>
          </p:cNvSpPr>
          <p:nvPr>
            <p:ph idx="1"/>
          </p:nvPr>
        </p:nvSpPr>
        <p:spPr>
          <a:xfrm>
            <a:off x="971550" y="1412875"/>
            <a:ext cx="7856538" cy="4522788"/>
          </a:xfrm>
        </p:spPr>
        <p:txBody>
          <a:bodyPr/>
          <a:lstStyle/>
          <a:p>
            <a:pPr marL="339725" indent="-339725" eaLnBrk="1" hangingPunct="1">
              <a:lnSpc>
                <a:spcPct val="90000"/>
              </a:lnSpc>
              <a:spcBef>
                <a:spcPts val="700"/>
              </a:spcBef>
              <a:buClr>
                <a:srgbClr val="7E0000"/>
              </a:buClr>
              <a:buSzPct val="80000"/>
              <a:buFont typeface="Wingdings"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DE" dirty="0" smtClean="0">
                <a:latin typeface="Century Gothic" pitchFamily="34" charset="0"/>
              </a:rPr>
              <a:t>WER hat WOFÜR  WIE VIEL Verantwortung?</a:t>
            </a:r>
            <a:br>
              <a:rPr lang="de-DE" dirty="0" smtClean="0">
                <a:latin typeface="Century Gothic" pitchFamily="34" charset="0"/>
              </a:rPr>
            </a:br>
            <a:endParaRPr lang="de-DE" dirty="0" smtClean="0">
              <a:latin typeface="Century Gothic" pitchFamily="34" charset="0"/>
            </a:endParaRPr>
          </a:p>
          <a:p>
            <a:pPr marL="339725" indent="-339725" eaLnBrk="1" hangingPunct="1">
              <a:lnSpc>
                <a:spcPct val="90000"/>
              </a:lnSpc>
              <a:spcBef>
                <a:spcPts val="700"/>
              </a:spcBef>
              <a:buClr>
                <a:srgbClr val="7E0000"/>
              </a:buClr>
              <a:buSzPct val="80000"/>
              <a:buFont typeface="Wingdings"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DE" dirty="0" smtClean="0">
                <a:latin typeface="Century Gothic" pitchFamily="34" charset="0"/>
              </a:rPr>
              <a:t>Deine Verantwortung?</a:t>
            </a:r>
          </a:p>
          <a:p>
            <a:pPr marL="339725" indent="-339725" eaLnBrk="1" hangingPunct="1">
              <a:lnSpc>
                <a:spcPct val="90000"/>
              </a:lnSpc>
              <a:spcBef>
                <a:spcPts val="700"/>
              </a:spcBef>
              <a:buClr>
                <a:srgbClr val="7E0000"/>
              </a:buClr>
              <a:buSzPct val="80000"/>
              <a:buFont typeface="Wingdings"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DE" dirty="0" smtClean="0">
                <a:latin typeface="Century Gothic" pitchFamily="34" charset="0"/>
              </a:rPr>
              <a:t>Die gemeinsame Verantwortung?</a:t>
            </a:r>
          </a:p>
          <a:p>
            <a:pPr marL="339725" indent="-339725" eaLnBrk="1" hangingPunct="1">
              <a:lnSpc>
                <a:spcPct val="90000"/>
              </a:lnSpc>
              <a:spcBef>
                <a:spcPts val="700"/>
              </a:spcBef>
              <a:buClr>
                <a:srgbClr val="7E0000"/>
              </a:buClr>
              <a:buSzPct val="80000"/>
              <a:buFont typeface="Wingdings"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DE" dirty="0" smtClean="0">
                <a:latin typeface="Century Gothic" pitchFamily="34" charset="0"/>
              </a:rPr>
              <a:t>Die Verantwortung des Kontexts?</a:t>
            </a:r>
          </a:p>
          <a:p>
            <a:pPr>
              <a:buClr>
                <a:srgbClr val="7E0000"/>
              </a:buClr>
              <a:buFont typeface="Times New Roman" pitchFamily="16" charset="0"/>
              <a:buNone/>
              <a:defRPr/>
            </a:pPr>
            <a:endParaRPr lang="de-AT" dirty="0">
              <a:latin typeface="Century Gothic"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692696"/>
            <a:ext cx="7772400" cy="675928"/>
          </a:xfrm>
        </p:spPr>
        <p:txBody>
          <a:bodyPr/>
          <a:lstStyle/>
          <a:p>
            <a:r>
              <a:rPr lang="de-AT" sz="4000" dirty="0" smtClean="0"/>
              <a:t>So sehe ich es:</a:t>
            </a:r>
            <a:endParaRPr lang="de-AT" sz="4000" dirty="0"/>
          </a:p>
        </p:txBody>
      </p:sp>
      <p:sp>
        <p:nvSpPr>
          <p:cNvPr id="3" name="Inhaltsplatzhalter 2"/>
          <p:cNvSpPr>
            <a:spLocks noGrp="1"/>
          </p:cNvSpPr>
          <p:nvPr>
            <p:ph idx="1"/>
          </p:nvPr>
        </p:nvSpPr>
        <p:spPr>
          <a:xfrm>
            <a:off x="1187624" y="1604963"/>
            <a:ext cx="7496001" cy="4522787"/>
          </a:xfrm>
        </p:spPr>
        <p:txBody>
          <a:bodyPr/>
          <a:lstStyle/>
          <a:p>
            <a:pPr>
              <a:buClr>
                <a:srgbClr val="7E0000"/>
              </a:buClr>
              <a:buFont typeface="Wingdings" pitchFamily="2" charset="2"/>
              <a:buChar char="Ø"/>
            </a:pPr>
            <a:r>
              <a:rPr lang="de-AT" sz="2400" dirty="0" smtClean="0">
                <a:latin typeface="Century Gothic" pitchFamily="34" charset="0"/>
              </a:rPr>
              <a:t>Du hast 100 % für deinen Gesprächsanteil</a:t>
            </a:r>
            <a:br>
              <a:rPr lang="de-AT" sz="2400" dirty="0" smtClean="0">
                <a:latin typeface="Century Gothic" pitchFamily="34" charset="0"/>
              </a:rPr>
            </a:br>
            <a:r>
              <a:rPr lang="de-AT" sz="2400" dirty="0" smtClean="0">
                <a:latin typeface="Century Gothic" pitchFamily="34" charset="0"/>
              </a:rPr>
              <a:t/>
            </a:r>
            <a:br>
              <a:rPr lang="de-AT" sz="2400" dirty="0" smtClean="0">
                <a:latin typeface="Century Gothic" pitchFamily="34" charset="0"/>
              </a:rPr>
            </a:br>
            <a:r>
              <a:rPr lang="de-AT" sz="2400" dirty="0" smtClean="0">
                <a:latin typeface="Century Gothic" pitchFamily="34" charset="0"/>
              </a:rPr>
              <a:t/>
            </a:r>
            <a:br>
              <a:rPr lang="de-AT" sz="2400" dirty="0" smtClean="0">
                <a:latin typeface="Century Gothic" pitchFamily="34" charset="0"/>
              </a:rPr>
            </a:br>
            <a:endParaRPr lang="de-AT" sz="2400" dirty="0" smtClean="0">
              <a:latin typeface="Century Gothic" pitchFamily="34" charset="0"/>
            </a:endParaRPr>
          </a:p>
          <a:p>
            <a:pPr>
              <a:buClr>
                <a:srgbClr val="7E0000"/>
              </a:buClr>
              <a:buFont typeface="Wingdings" pitchFamily="2" charset="2"/>
              <a:buChar char="Ø"/>
            </a:pPr>
            <a:endParaRPr lang="de-AT" sz="2400" dirty="0" smtClean="0">
              <a:latin typeface="Century Gothic" pitchFamily="34" charset="0"/>
            </a:endParaRPr>
          </a:p>
          <a:p>
            <a:pPr>
              <a:buClr>
                <a:srgbClr val="7E0000"/>
              </a:buClr>
              <a:buFont typeface="Wingdings" pitchFamily="2" charset="2"/>
              <a:buChar char="Ø"/>
            </a:pPr>
            <a:r>
              <a:rPr lang="de-AT" sz="2400" dirty="0" smtClean="0">
                <a:latin typeface="Century Gothic" pitchFamily="34" charset="0"/>
              </a:rPr>
              <a:t>Du teilst mit den anderen (und dem Rahmen) die Verantwortung für das Ergebnis:   80 : 20   50 : 50    40 : 60 …..</a:t>
            </a:r>
          </a:p>
          <a:p>
            <a:pPr>
              <a:buClr>
                <a:srgbClr val="7E0000"/>
              </a:buClr>
              <a:buFont typeface="Wingdings" pitchFamily="2" charset="2"/>
              <a:buChar char="Ø"/>
            </a:pPr>
            <a:r>
              <a:rPr lang="de-AT" sz="2400" dirty="0" smtClean="0">
                <a:latin typeface="Century Gothic" pitchFamily="34" charset="0"/>
              </a:rPr>
              <a:t>Der Rahmen ist ein wichtiger Anteil; </a:t>
            </a:r>
            <a:br>
              <a:rPr lang="de-AT" sz="2400" dirty="0" smtClean="0">
                <a:latin typeface="Century Gothic" pitchFamily="34" charset="0"/>
              </a:rPr>
            </a:br>
            <a:r>
              <a:rPr lang="de-AT" sz="2400" dirty="0" smtClean="0">
                <a:latin typeface="Century Gothic" pitchFamily="34" charset="0"/>
              </a:rPr>
              <a:t>vielleicht sollst du daran etwas „drehen!“ </a:t>
            </a:r>
            <a:br>
              <a:rPr lang="de-AT" sz="2400" dirty="0" smtClean="0">
                <a:latin typeface="Century Gothic" pitchFamily="34" charset="0"/>
              </a:rPr>
            </a:br>
            <a:r>
              <a:rPr lang="de-AT" sz="2400" dirty="0" smtClean="0">
                <a:latin typeface="Century Gothic" pitchFamily="34" charset="0"/>
              </a:rPr>
              <a:t>= verändern  bzw. verändern lassen</a:t>
            </a:r>
            <a:endParaRPr lang="de-AT" sz="2400" dirty="0">
              <a:latin typeface="Century Gothic" pitchFamily="34" charset="0"/>
            </a:endParaRPr>
          </a:p>
        </p:txBody>
      </p:sp>
      <p:sp>
        <p:nvSpPr>
          <p:cNvPr id="8" name="Halbbogen 7"/>
          <p:cNvSpPr/>
          <p:nvPr/>
        </p:nvSpPr>
        <p:spPr bwMode="auto">
          <a:xfrm>
            <a:off x="4355976" y="2204864"/>
            <a:ext cx="1008112" cy="1008112"/>
          </a:xfrm>
          <a:prstGeom prst="blockArc">
            <a:avLst>
              <a:gd name="adj1" fmla="val 10800000"/>
              <a:gd name="adj2" fmla="val 0"/>
              <a:gd name="adj3" fmla="val 13662"/>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defTabSz="914400" eaLnBrk="1" latinLnBrk="0" hangingPunct="1">
              <a:lnSpc>
                <a:spcPct val="100000"/>
              </a:lnSpc>
              <a:buClrTx/>
              <a:buSzTx/>
              <a:buFont typeface="Times New Roman" pitchFamily="18" charset="0"/>
              <a:buNone/>
              <a:tabLst/>
            </a:pPr>
            <a:endParaRPr kumimoji="1" lang="de-AT" smtClean="0">
              <a:solidFill>
                <a:schemeClr val="tx1"/>
              </a:solidFill>
              <a:latin typeface="Arial Narrow" pitchFamily="34" charset="0"/>
            </a:endParaRPr>
          </a:p>
        </p:txBody>
      </p:sp>
      <p:sp>
        <p:nvSpPr>
          <p:cNvPr id="9" name="Halbbogen 8"/>
          <p:cNvSpPr/>
          <p:nvPr/>
        </p:nvSpPr>
        <p:spPr bwMode="auto">
          <a:xfrm>
            <a:off x="6156176" y="2204864"/>
            <a:ext cx="1008112" cy="1008112"/>
          </a:xfrm>
          <a:prstGeom prst="blockArc">
            <a:avLst>
              <a:gd name="adj1" fmla="val 10800000"/>
              <a:gd name="adj2" fmla="val 0"/>
              <a:gd name="adj3" fmla="val 13662"/>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defTabSz="914400" eaLnBrk="1" latinLnBrk="0" hangingPunct="1">
              <a:lnSpc>
                <a:spcPct val="100000"/>
              </a:lnSpc>
              <a:buClrTx/>
              <a:buSzTx/>
              <a:buFont typeface="Times New Roman" pitchFamily="18" charset="0"/>
              <a:buNone/>
              <a:tabLst/>
            </a:pPr>
            <a:endParaRPr kumimoji="1" lang="de-AT" smtClean="0">
              <a:solidFill>
                <a:schemeClr val="tx1"/>
              </a:solidFill>
              <a:latin typeface="Arial Narrow" pitchFamily="34" charset="0"/>
            </a:endParaRPr>
          </a:p>
        </p:txBody>
      </p:sp>
      <p:sp>
        <p:nvSpPr>
          <p:cNvPr id="10" name="Halbbogen 9"/>
          <p:cNvSpPr/>
          <p:nvPr/>
        </p:nvSpPr>
        <p:spPr bwMode="auto">
          <a:xfrm>
            <a:off x="2555776" y="2204864"/>
            <a:ext cx="1008112" cy="1008112"/>
          </a:xfrm>
          <a:prstGeom prst="blockArc">
            <a:avLst>
              <a:gd name="adj1" fmla="val 10800000"/>
              <a:gd name="adj2" fmla="val 0"/>
              <a:gd name="adj3" fmla="val 13662"/>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defTabSz="914400">
              <a:buClrTx/>
              <a:buSzTx/>
            </a:pPr>
            <a:endParaRPr kumimoji="1" lang="de-AT" smtClean="0">
              <a:solidFill>
                <a:schemeClr val="tx1"/>
              </a:solidFill>
              <a:latin typeface="Arial Narrow" pitchFamily="34" charset="0"/>
            </a:endParaRPr>
          </a:p>
        </p:txBody>
      </p:sp>
      <p:sp>
        <p:nvSpPr>
          <p:cNvPr id="11" name="Halbbogen 10"/>
          <p:cNvSpPr/>
          <p:nvPr/>
        </p:nvSpPr>
        <p:spPr bwMode="auto">
          <a:xfrm flipV="1">
            <a:off x="1691680" y="2348880"/>
            <a:ext cx="1008112" cy="936104"/>
          </a:xfrm>
          <a:prstGeom prst="blockArc">
            <a:avLst>
              <a:gd name="adj1" fmla="val 10800000"/>
              <a:gd name="adj2" fmla="val 0"/>
              <a:gd name="adj3" fmla="val 13662"/>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de-AT" sz="2400" b="0" i="0" u="none" strike="noStrike" cap="none" normalizeH="0" baseline="0" smtClean="0">
              <a:ln>
                <a:noFill/>
              </a:ln>
              <a:solidFill>
                <a:schemeClr val="tx1"/>
              </a:solidFill>
              <a:effectLst/>
              <a:latin typeface="Arial Narrow" pitchFamily="34" charset="0"/>
            </a:endParaRPr>
          </a:p>
        </p:txBody>
      </p:sp>
      <p:sp>
        <p:nvSpPr>
          <p:cNvPr id="12" name="Halbbogen 11"/>
          <p:cNvSpPr/>
          <p:nvPr/>
        </p:nvSpPr>
        <p:spPr bwMode="auto">
          <a:xfrm>
            <a:off x="7884368" y="2204864"/>
            <a:ext cx="1008112" cy="1008112"/>
          </a:xfrm>
          <a:prstGeom prst="blockArc">
            <a:avLst>
              <a:gd name="adj1" fmla="val 10800000"/>
              <a:gd name="adj2" fmla="val 0"/>
              <a:gd name="adj3" fmla="val 13662"/>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defTabSz="914400" eaLnBrk="1" latinLnBrk="0" hangingPunct="1">
              <a:lnSpc>
                <a:spcPct val="100000"/>
              </a:lnSpc>
              <a:buClrTx/>
              <a:buSzTx/>
              <a:buFont typeface="Times New Roman" pitchFamily="18" charset="0"/>
              <a:buNone/>
              <a:tabLst/>
            </a:pPr>
            <a:endParaRPr kumimoji="1" lang="de-AT" smtClean="0">
              <a:solidFill>
                <a:schemeClr val="tx1"/>
              </a:solidFill>
              <a:latin typeface="Arial Narrow" pitchFamily="34" charset="0"/>
            </a:endParaRPr>
          </a:p>
        </p:txBody>
      </p:sp>
      <p:sp>
        <p:nvSpPr>
          <p:cNvPr id="13" name="Halbbogen 12"/>
          <p:cNvSpPr/>
          <p:nvPr/>
        </p:nvSpPr>
        <p:spPr bwMode="auto">
          <a:xfrm flipV="1">
            <a:off x="3491880" y="2348880"/>
            <a:ext cx="1008112" cy="936104"/>
          </a:xfrm>
          <a:prstGeom prst="blockArc">
            <a:avLst>
              <a:gd name="adj1" fmla="val 10800000"/>
              <a:gd name="adj2" fmla="val 0"/>
              <a:gd name="adj3" fmla="val 13662"/>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de-AT" sz="2400" b="0" i="0" u="none" strike="noStrike" cap="none" normalizeH="0" baseline="0" smtClean="0">
              <a:ln>
                <a:noFill/>
              </a:ln>
              <a:solidFill>
                <a:schemeClr val="tx1"/>
              </a:solidFill>
              <a:effectLst/>
              <a:latin typeface="Arial Narrow" pitchFamily="34" charset="0"/>
            </a:endParaRPr>
          </a:p>
        </p:txBody>
      </p:sp>
      <p:sp>
        <p:nvSpPr>
          <p:cNvPr id="14" name="Halbbogen 13"/>
          <p:cNvSpPr/>
          <p:nvPr/>
        </p:nvSpPr>
        <p:spPr bwMode="auto">
          <a:xfrm flipV="1">
            <a:off x="5220072" y="2348880"/>
            <a:ext cx="1008112" cy="936104"/>
          </a:xfrm>
          <a:prstGeom prst="blockArc">
            <a:avLst>
              <a:gd name="adj1" fmla="val 10800000"/>
              <a:gd name="adj2" fmla="val 0"/>
              <a:gd name="adj3" fmla="val 13662"/>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de-AT" sz="2400" b="0" i="0" u="none" strike="noStrike" cap="none" normalizeH="0" baseline="0" smtClean="0">
              <a:ln>
                <a:noFill/>
              </a:ln>
              <a:solidFill>
                <a:schemeClr val="tx1"/>
              </a:solidFill>
              <a:effectLst/>
              <a:latin typeface="Arial Narrow" pitchFamily="34" charset="0"/>
            </a:endParaRPr>
          </a:p>
        </p:txBody>
      </p:sp>
      <p:sp>
        <p:nvSpPr>
          <p:cNvPr id="15" name="Halbbogen 14"/>
          <p:cNvSpPr/>
          <p:nvPr/>
        </p:nvSpPr>
        <p:spPr bwMode="auto">
          <a:xfrm flipV="1">
            <a:off x="7020272" y="2348880"/>
            <a:ext cx="1008112" cy="936104"/>
          </a:xfrm>
          <a:prstGeom prst="blockArc">
            <a:avLst>
              <a:gd name="adj1" fmla="val 10800000"/>
              <a:gd name="adj2" fmla="val 0"/>
              <a:gd name="adj3" fmla="val 13662"/>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de-AT" sz="2400" b="0" i="0" u="none" strike="noStrike" cap="none" normalizeH="0" baseline="0" smtClean="0">
              <a:ln>
                <a:noFill/>
              </a:ln>
              <a:solidFill>
                <a:schemeClr val="tx1"/>
              </a:solidFill>
              <a:effectLst/>
              <a:latin typeface="Arial Narrow" pitchFamily="34" charset="0"/>
            </a:endParaRPr>
          </a:p>
        </p:txBody>
      </p:sp>
      <p:sp>
        <p:nvSpPr>
          <p:cNvPr id="16" name="Halbbogen 15"/>
          <p:cNvSpPr/>
          <p:nvPr/>
        </p:nvSpPr>
        <p:spPr bwMode="auto">
          <a:xfrm>
            <a:off x="755576" y="2204864"/>
            <a:ext cx="1008112" cy="1008112"/>
          </a:xfrm>
          <a:prstGeom prst="blockArc">
            <a:avLst>
              <a:gd name="adj1" fmla="val 10800000"/>
              <a:gd name="adj2" fmla="val 0"/>
              <a:gd name="adj3" fmla="val 13662"/>
            </a:avLst>
          </a:prstGeom>
          <a:solidFill>
            <a:srgbClr val="FF00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de-AT" sz="2400" b="0" i="0" u="none" strike="noStrike" cap="none" normalizeH="0" baseline="0" smtClean="0">
              <a:ln>
                <a:noFill/>
              </a:ln>
              <a:solidFill>
                <a:schemeClr val="tx1"/>
              </a:solidFill>
              <a:effectLst/>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p:cNvSpPr>
            <a:spLocks noGrp="1"/>
          </p:cNvSpPr>
          <p:nvPr>
            <p:ph type="title"/>
          </p:nvPr>
        </p:nvSpPr>
        <p:spPr>
          <a:xfrm>
            <a:off x="971600" y="764704"/>
            <a:ext cx="7769225" cy="863600"/>
          </a:xfrm>
        </p:spPr>
        <p:txBody>
          <a:bodyPr/>
          <a:lstStyle/>
          <a:p>
            <a:r>
              <a:rPr lang="de-AT" dirty="0" smtClean="0">
                <a:latin typeface="Century Gothic" pitchFamily="34" charset="0"/>
              </a:rPr>
              <a:t>Macht, Spielraum, Verantwortung</a:t>
            </a:r>
            <a:endParaRPr lang="de-AT" sz="2400" dirty="0" smtClean="0">
              <a:latin typeface="Century Gothic" pitchFamily="34" charset="0"/>
            </a:endParaRPr>
          </a:p>
        </p:txBody>
      </p:sp>
      <p:sp>
        <p:nvSpPr>
          <p:cNvPr id="3" name="Inhaltsplatzhalter 2"/>
          <p:cNvSpPr>
            <a:spLocks noGrp="1"/>
          </p:cNvSpPr>
          <p:nvPr>
            <p:ph idx="1"/>
          </p:nvPr>
        </p:nvSpPr>
        <p:spPr>
          <a:xfrm>
            <a:off x="1042988" y="1341438"/>
            <a:ext cx="7712075" cy="5291137"/>
          </a:xfrm>
        </p:spPr>
        <p:txBody>
          <a:bodyPr/>
          <a:lstStyle/>
          <a:p>
            <a:pPr>
              <a:defRPr/>
            </a:pPr>
            <a:r>
              <a:rPr lang="de-AT" sz="2800" dirty="0" smtClean="0">
                <a:latin typeface="Century Gothic" pitchFamily="32" charset="0"/>
              </a:rPr>
              <a:t/>
            </a:r>
            <a:br>
              <a:rPr lang="de-AT" sz="2800" dirty="0" smtClean="0">
                <a:latin typeface="Century Gothic" pitchFamily="32" charset="0"/>
              </a:rPr>
            </a:br>
            <a:endParaRPr lang="de-AT" sz="1100" dirty="0" smtClean="0">
              <a:latin typeface="Century Gothic" pitchFamily="32" charset="0"/>
            </a:endParaRPr>
          </a:p>
          <a:p>
            <a:pPr marL="514350" indent="-514350">
              <a:buFont typeface="Arial" pitchFamily="34" charset="0"/>
              <a:buChar char="•"/>
              <a:defRPr/>
            </a:pPr>
            <a:r>
              <a:rPr lang="de-AT" sz="2800" dirty="0" smtClean="0">
                <a:latin typeface="Century Gothic" pitchFamily="32" charset="0"/>
              </a:rPr>
              <a:t>Wie viel „Macht“ hast du in deinen beiden Fällen?</a:t>
            </a:r>
          </a:p>
          <a:p>
            <a:pPr marL="514350" indent="-514350">
              <a:buFont typeface="Arial" pitchFamily="34" charset="0"/>
              <a:buChar char="•"/>
              <a:defRPr/>
            </a:pPr>
            <a:r>
              <a:rPr lang="de-AT" sz="2800" dirty="0" smtClean="0">
                <a:latin typeface="Century Gothic" pitchFamily="32" charset="0"/>
              </a:rPr>
              <a:t>Wie viel Spielraum hast du?</a:t>
            </a:r>
          </a:p>
          <a:p>
            <a:pPr marL="514350" indent="-514350">
              <a:buFont typeface="Arial" pitchFamily="34" charset="0"/>
              <a:buChar char="•"/>
              <a:defRPr/>
            </a:pPr>
            <a:r>
              <a:rPr lang="de-AT" sz="2800" dirty="0" smtClean="0">
                <a:latin typeface="Century Gothic" pitchFamily="32" charset="0"/>
              </a:rPr>
              <a:t>Wie groß ist deine Verantwortung für ein gutes Ergebnis? </a:t>
            </a:r>
          </a:p>
          <a:p>
            <a:pPr marL="514350" indent="-514350">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a:xfrm>
            <a:off x="971550" y="333375"/>
            <a:ext cx="7769225" cy="863600"/>
          </a:xfrm>
        </p:spPr>
        <p:txBody>
          <a:bodyPr/>
          <a:lstStyle/>
          <a:p>
            <a:r>
              <a:rPr lang="de-AT" dirty="0" smtClean="0">
                <a:latin typeface="Century Gothic" pitchFamily="34" charset="0"/>
              </a:rPr>
              <a:t>Status/Position</a:t>
            </a:r>
          </a:p>
        </p:txBody>
      </p:sp>
      <p:sp>
        <p:nvSpPr>
          <p:cNvPr id="3" name="Inhaltsplatzhalter 2"/>
          <p:cNvSpPr>
            <a:spLocks noGrp="1"/>
          </p:cNvSpPr>
          <p:nvPr>
            <p:ph idx="1"/>
          </p:nvPr>
        </p:nvSpPr>
        <p:spPr>
          <a:xfrm>
            <a:off x="1042988" y="1484784"/>
            <a:ext cx="8101012" cy="5147791"/>
          </a:xfrm>
        </p:spPr>
        <p:txBody>
          <a:bodyPr/>
          <a:lstStyle/>
          <a:p>
            <a:pPr>
              <a:defRPr/>
            </a:pPr>
            <a:endParaRPr lang="de-AT" sz="1100" dirty="0" smtClean="0">
              <a:latin typeface="Century Gothic" pitchFamily="32" charset="0"/>
            </a:endParaRPr>
          </a:p>
          <a:p>
            <a:pPr marL="514350" indent="-514350">
              <a:buFont typeface="Arial" pitchFamily="34" charset="0"/>
              <a:buChar char="•"/>
              <a:defRPr/>
            </a:pPr>
            <a:r>
              <a:rPr lang="de-AT" sz="2600" dirty="0" smtClean="0">
                <a:latin typeface="Century Gothic" pitchFamily="32" charset="0"/>
              </a:rPr>
              <a:t>Wie sieht es mit Status und Position in deinen Fällen aus? (vgl. S. 28) </a:t>
            </a:r>
          </a:p>
          <a:p>
            <a:pPr marL="514350" indent="-514350">
              <a:buFont typeface="Arial" pitchFamily="34" charset="0"/>
              <a:buChar char="•"/>
              <a:defRPr/>
            </a:pPr>
            <a:r>
              <a:rPr lang="de-AT" sz="2600" dirty="0" smtClean="0">
                <a:latin typeface="Century Gothic" pitchFamily="32" charset="0"/>
              </a:rPr>
              <a:t>Musst du bewusst etwas tun für einen „gleich-wertigen“ Status?</a:t>
            </a:r>
          </a:p>
          <a:p>
            <a:pPr marL="514350" indent="-514350">
              <a:buFont typeface="Arial" pitchFamily="34" charset="0"/>
              <a:buChar char="•"/>
              <a:defRPr/>
            </a:pPr>
            <a:r>
              <a:rPr lang="de-AT" sz="2600" dirty="0" smtClean="0">
                <a:latin typeface="Century Gothic" pitchFamily="32" charset="0"/>
              </a:rPr>
              <a:t>Welcher „Typ“ bist du und welche Grundhaltung hast du (häufig)? (S.6 </a:t>
            </a:r>
            <a:r>
              <a:rPr lang="de-AT" sz="2600" dirty="0" err="1" smtClean="0">
                <a:latin typeface="Century Gothic" pitchFamily="32" charset="0"/>
              </a:rPr>
              <a:t>Nr</a:t>
            </a:r>
            <a:r>
              <a:rPr lang="de-AT" sz="2600" dirty="0" smtClean="0">
                <a:latin typeface="Century Gothic" pitchFamily="32" charset="0"/>
              </a:rPr>
              <a:t> 2-5)</a:t>
            </a:r>
            <a:br>
              <a:rPr lang="de-AT" sz="2600" dirty="0" smtClean="0">
                <a:latin typeface="Century Gothic" pitchFamily="32" charset="0"/>
              </a:rPr>
            </a:br>
            <a:endParaRPr lang="de-AT" sz="1200" dirty="0" smtClean="0">
              <a:latin typeface="Century Gothic" pitchFamily="32" charset="0"/>
            </a:endParaRPr>
          </a:p>
          <a:p>
            <a:pPr marL="514350" indent="-514350">
              <a:defRPr/>
            </a:pPr>
            <a:r>
              <a:rPr lang="de-AT" sz="2400" b="1" dirty="0" smtClean="0">
                <a:solidFill>
                  <a:srgbClr val="0070C0"/>
                </a:solidFill>
                <a:latin typeface="Century Gothic" pitchFamily="34" charset="0"/>
              </a:rPr>
              <a:t>				Sag einen Satz, der den</a:t>
            </a:r>
            <a:br>
              <a:rPr lang="de-AT" sz="2400" b="1" dirty="0" smtClean="0">
                <a:solidFill>
                  <a:srgbClr val="0070C0"/>
                </a:solidFill>
                <a:latin typeface="Century Gothic" pitchFamily="34" charset="0"/>
              </a:rPr>
            </a:br>
            <a:r>
              <a:rPr lang="de-AT" sz="2400" b="1" dirty="0" smtClean="0">
                <a:solidFill>
                  <a:srgbClr val="0070C0"/>
                </a:solidFill>
                <a:latin typeface="Century Gothic" pitchFamily="34" charset="0"/>
              </a:rPr>
              <a:t>			(gleichwertigen) Status unterstreicht</a:t>
            </a:r>
          </a:p>
          <a:p>
            <a:pP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el 1"/>
          <p:cNvSpPr>
            <a:spLocks noGrp="1"/>
          </p:cNvSpPr>
          <p:nvPr>
            <p:ph type="title"/>
          </p:nvPr>
        </p:nvSpPr>
        <p:spPr>
          <a:xfrm>
            <a:off x="899592" y="332656"/>
            <a:ext cx="8244408" cy="504056"/>
          </a:xfrm>
        </p:spPr>
        <p:txBody>
          <a:bodyPr/>
          <a:lstStyle/>
          <a:p>
            <a:pPr>
              <a:defRPr/>
            </a:pPr>
            <a:r>
              <a:rPr lang="de-AT" sz="3200" dirty="0" smtClean="0">
                <a:latin typeface="Century Gothic" pitchFamily="34" charset="0"/>
              </a:rPr>
              <a:t>Was ist in deinem Gespräch wichtig?</a:t>
            </a:r>
          </a:p>
        </p:txBody>
      </p:sp>
      <p:sp>
        <p:nvSpPr>
          <p:cNvPr id="3" name="Inhaltsplatzhalter 2"/>
          <p:cNvSpPr>
            <a:spLocks noGrp="1"/>
          </p:cNvSpPr>
          <p:nvPr>
            <p:ph idx="1"/>
          </p:nvPr>
        </p:nvSpPr>
        <p:spPr>
          <a:xfrm>
            <a:off x="1042988" y="764704"/>
            <a:ext cx="7921625" cy="5867871"/>
          </a:xfrm>
        </p:spPr>
        <p:txBody>
          <a:bodyPr/>
          <a:lstStyle/>
          <a:p>
            <a:pPr>
              <a:defRPr/>
            </a:pPr>
            <a:endParaRPr lang="de-AT" sz="1100" dirty="0" smtClean="0">
              <a:latin typeface="Century Gothic" pitchFamily="32" charset="0"/>
            </a:endParaRPr>
          </a:p>
          <a:p>
            <a:pPr marL="514350" indent="-514350">
              <a:buNone/>
              <a:defRPr/>
            </a:pPr>
            <a:r>
              <a:rPr lang="de-AT" sz="2000" dirty="0" smtClean="0">
                <a:latin typeface="Century Gothic" pitchFamily="34" charset="0"/>
              </a:rPr>
              <a:t>Musst du besonders </a:t>
            </a:r>
          </a:p>
          <a:p>
            <a:pPr marL="514350" indent="-514350">
              <a:buClr>
                <a:srgbClr val="990000"/>
              </a:buClr>
              <a:buFont typeface="Arial" pitchFamily="34" charset="0"/>
              <a:buChar char="•"/>
              <a:defRPr/>
            </a:pPr>
            <a:r>
              <a:rPr lang="de-AT" sz="2000" dirty="0" smtClean="0">
                <a:latin typeface="Century Gothic" pitchFamily="34" charset="0"/>
              </a:rPr>
              <a:t>informieren, gut erklären</a:t>
            </a:r>
          </a:p>
          <a:p>
            <a:pPr marL="514350" indent="-514350">
              <a:buClr>
                <a:srgbClr val="990000"/>
              </a:buClr>
              <a:buFont typeface="Arial" pitchFamily="34" charset="0"/>
              <a:buChar char="•"/>
              <a:defRPr/>
            </a:pPr>
            <a:r>
              <a:rPr lang="de-AT" sz="2000" dirty="0" smtClean="0">
                <a:latin typeface="Century Gothic" pitchFamily="34" charset="0"/>
              </a:rPr>
              <a:t>überzeugen, argumentieren, </a:t>
            </a:r>
          </a:p>
          <a:p>
            <a:pPr marL="514350" indent="-514350">
              <a:buClr>
                <a:srgbClr val="990000"/>
              </a:buClr>
              <a:buFont typeface="Arial" pitchFamily="34" charset="0"/>
              <a:buChar char="•"/>
              <a:defRPr/>
            </a:pPr>
            <a:r>
              <a:rPr lang="de-AT" sz="2000" dirty="0" smtClean="0">
                <a:latin typeface="Century Gothic" pitchFamily="34" charset="0"/>
              </a:rPr>
              <a:t>überreden, gewinnen</a:t>
            </a:r>
          </a:p>
          <a:p>
            <a:pPr marL="514350" indent="-514350">
              <a:buClr>
                <a:srgbClr val="990000"/>
              </a:buClr>
              <a:buFont typeface="Arial" pitchFamily="34" charset="0"/>
              <a:buChar char="•"/>
              <a:defRPr/>
            </a:pPr>
            <a:r>
              <a:rPr lang="de-AT" sz="2000" dirty="0" smtClean="0">
                <a:latin typeface="Century Gothic" pitchFamily="34" charset="0"/>
              </a:rPr>
              <a:t>verkaufen</a:t>
            </a:r>
          </a:p>
          <a:p>
            <a:pPr marL="514350" indent="-514350">
              <a:buClr>
                <a:srgbClr val="990000"/>
              </a:buClr>
              <a:buFont typeface="Arial" pitchFamily="34" charset="0"/>
              <a:buChar char="•"/>
              <a:defRPr/>
            </a:pPr>
            <a:r>
              <a:rPr lang="de-AT" sz="2000" dirty="0" smtClean="0">
                <a:latin typeface="Century Gothic" pitchFamily="34" charset="0"/>
              </a:rPr>
              <a:t>Verständnis zeigen, beruhigen…….</a:t>
            </a:r>
          </a:p>
          <a:p>
            <a:pPr marL="339725" indent="-339725">
              <a:buClr>
                <a:srgbClr val="7E0000"/>
              </a:buClr>
              <a:buFont typeface="Arial"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rPr>
              <a:t>Geht’s um Vorschläge/Angebote?</a:t>
            </a:r>
          </a:p>
          <a:p>
            <a:pPr marL="339725" indent="-339725">
              <a:buClr>
                <a:srgbClr val="7E0000"/>
              </a:buClr>
              <a:buFont typeface="Arial"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rPr>
              <a:t>Geht’s um Ablehnungen/Verbote?</a:t>
            </a:r>
          </a:p>
          <a:p>
            <a:pPr marL="339725" indent="-339725">
              <a:buClr>
                <a:srgbClr val="7E0000"/>
              </a:buClr>
              <a:buFont typeface="Arial"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rPr>
              <a:t>Geht’s um ein NEIN?</a:t>
            </a:r>
          </a:p>
          <a:p>
            <a:pPr marL="339725" indent="-339725">
              <a:buClr>
                <a:srgbClr val="7E0000"/>
              </a:buClr>
              <a:buFont typeface="Arial"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rPr>
              <a:t>Geht´s um Vertrauensaufbau?</a:t>
            </a:r>
          </a:p>
          <a:p>
            <a:pPr marL="339725" indent="-339725">
              <a:buClr>
                <a:srgbClr val="7E0000"/>
              </a:buClr>
              <a:buFont typeface="Arial"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sym typeface="Wingdings" pitchFamily="2" charset="2"/>
              </a:rPr>
              <a:t>Geht’s um Side-</a:t>
            </a:r>
            <a:r>
              <a:rPr lang="de-AT" sz="2000" dirty="0" err="1" smtClean="0">
                <a:latin typeface="Century Gothic" pitchFamily="34" charset="0"/>
                <a:sym typeface="Wingdings" pitchFamily="2" charset="2"/>
              </a:rPr>
              <a:t>step</a:t>
            </a:r>
            <a:r>
              <a:rPr lang="de-AT" sz="2000" dirty="0" smtClean="0">
                <a:latin typeface="Century Gothic" pitchFamily="34" charset="0"/>
                <a:sym typeface="Wingdings" pitchFamily="2" charset="2"/>
              </a:rPr>
              <a:t>? (heraus aus der Schusslinie)</a:t>
            </a:r>
          </a:p>
          <a:p>
            <a:pPr marL="339725" indent="-339725">
              <a:buClr>
                <a:srgbClr val="7E0000"/>
              </a:buCl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4" charset="0"/>
                <a:sym typeface="Wingdings" pitchFamily="2" charset="2"/>
              </a:rPr>
              <a:t>			</a:t>
            </a:r>
            <a:r>
              <a:rPr lang="de-AT" sz="2000" b="1" dirty="0" smtClean="0">
                <a:solidFill>
                  <a:srgbClr val="0070C0"/>
                </a:solidFill>
                <a:latin typeface="Century Gothic" pitchFamily="34" charset="0"/>
                <a:sym typeface="Wingdings" pitchFamily="2" charset="2"/>
              </a:rPr>
              <a:t>Formuliere wichtige Sätze; </a:t>
            </a:r>
            <a:br>
              <a:rPr lang="de-AT" sz="2000" b="1" dirty="0" smtClean="0">
                <a:solidFill>
                  <a:srgbClr val="0070C0"/>
                </a:solidFill>
                <a:latin typeface="Century Gothic" pitchFamily="34" charset="0"/>
                <a:sym typeface="Wingdings" pitchFamily="2" charset="2"/>
              </a:rPr>
            </a:br>
            <a:r>
              <a:rPr lang="de-AT" sz="2000" b="1" dirty="0" smtClean="0">
                <a:solidFill>
                  <a:srgbClr val="0070C0"/>
                </a:solidFill>
                <a:latin typeface="Century Gothic" pitchFamily="34" charset="0"/>
                <a:sym typeface="Wingdings" pitchFamily="2" charset="2"/>
              </a:rPr>
              <a:t>		probier sie aus und hole dir Rückmeldung</a:t>
            </a:r>
            <a:endParaRPr lang="de-AT" sz="2000" b="1" dirty="0" smtClean="0">
              <a:solidFill>
                <a:srgbClr val="0070C0"/>
              </a:solidFill>
              <a:latin typeface="Century Gothic" pitchFamily="32" charset="0"/>
            </a:endParaRPr>
          </a:p>
          <a:p>
            <a:pPr>
              <a:buFont typeface="Arial" pitchFamily="34" charset="0"/>
              <a:buChar char="•"/>
              <a:defRPr/>
            </a:pPr>
            <a:endParaRPr lang="de-AT" sz="24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1042988" y="0"/>
            <a:ext cx="8101012"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200" b="1" smtClean="0">
                <a:latin typeface="Century Gothic" pitchFamily="32" charset="0"/>
              </a:rPr>
              <a:t>Wäre das nicht ein verlockendes ZIEL?</a:t>
            </a:r>
            <a:r>
              <a:rPr lang="de-AT" sz="4000" b="1" smtClean="0">
                <a:latin typeface="Century Gothic" pitchFamily="32" charset="0"/>
              </a:rPr>
              <a:t> </a:t>
            </a:r>
          </a:p>
        </p:txBody>
      </p:sp>
      <p:sp>
        <p:nvSpPr>
          <p:cNvPr id="9218" name="Rectangle 2"/>
          <p:cNvSpPr>
            <a:spLocks noGrp="1" noChangeArrowheads="1"/>
          </p:cNvSpPr>
          <p:nvPr>
            <p:ph idx="1"/>
          </p:nvPr>
        </p:nvSpPr>
        <p:spPr>
          <a:xfrm>
            <a:off x="1116013" y="1412875"/>
            <a:ext cx="7772400" cy="5256213"/>
          </a:xfrm>
        </p:spPr>
        <p:txBody>
          <a:bodyPr/>
          <a:lstStyle/>
          <a:p>
            <a:pPr indent="-339725" eaLnBrk="1" hangingPunct="1">
              <a:spcBef>
                <a:spcPts val="750"/>
              </a:spcBef>
              <a:buClrTx/>
              <a:buSzPct val="8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000" b="1" smtClean="0">
                <a:solidFill>
                  <a:srgbClr val="660033"/>
                </a:solidFill>
                <a:latin typeface="Century Gothic" pitchFamily="32" charset="0"/>
              </a:rPr>
              <a:t>Jede(r)</a:t>
            </a:r>
            <a:r>
              <a:rPr lang="de-AT" sz="3000" b="1" smtClean="0">
                <a:latin typeface="Century Gothic" pitchFamily="32" charset="0"/>
              </a:rPr>
              <a:t> ist am Ende erfolgreicher bei </a:t>
            </a:r>
          </a:p>
          <a:p>
            <a:pPr indent="-339725" eaLnBrk="1" hangingPunct="1">
              <a:spcBef>
                <a:spcPts val="750"/>
              </a:spcBef>
              <a:buClr>
                <a:srgbClr val="FFFF00"/>
              </a:buClr>
              <a:buSzPct val="80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000" b="1" smtClean="0">
                <a:latin typeface="Century Gothic" pitchFamily="32" charset="0"/>
              </a:rPr>
              <a:t>schwierigen Gesprächen und</a:t>
            </a:r>
          </a:p>
          <a:p>
            <a:pPr indent="-339725" eaLnBrk="1" hangingPunct="1">
              <a:spcBef>
                <a:spcPts val="750"/>
              </a:spcBef>
              <a:buClr>
                <a:srgbClr val="FFFF00"/>
              </a:buClr>
              <a:buSzPct val="80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000" b="1" smtClean="0">
                <a:latin typeface="Century Gothic" pitchFamily="32" charset="0"/>
              </a:rPr>
              <a:t>generell im Umgang mit anderen Menschen</a:t>
            </a:r>
          </a:p>
          <a:p>
            <a:pPr indent="-339725" eaLnBrk="1" hangingPunct="1">
              <a:spcBef>
                <a:spcPts val="750"/>
              </a:spcBef>
              <a:buClrTx/>
              <a:buSzPct val="80000"/>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AT" sz="3000" b="1" smtClean="0">
              <a:latin typeface="Century Gothic" pitchFamily="32" charset="0"/>
            </a:endParaRPr>
          </a:p>
          <a:p>
            <a:pPr indent="-339725" eaLnBrk="1" hangingPunct="1">
              <a:spcBef>
                <a:spcPts val="750"/>
              </a:spcBef>
              <a:buClr>
                <a:srgbClr val="FFFF00"/>
              </a:buClr>
              <a:buSzPct val="80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000" b="1" smtClean="0">
                <a:latin typeface="Century Gothic" pitchFamily="32" charset="0"/>
              </a:rPr>
              <a:t>Ich gebe Ihnen auf Grund meiner Erfahrung die Zusicherung: </a:t>
            </a:r>
            <a:br>
              <a:rPr lang="de-AT" sz="3000" b="1" smtClean="0">
                <a:latin typeface="Century Gothic" pitchFamily="32" charset="0"/>
              </a:rPr>
            </a:br>
            <a:r>
              <a:rPr lang="de-AT" sz="3000" b="1" smtClean="0">
                <a:solidFill>
                  <a:srgbClr val="800000"/>
                </a:solidFill>
                <a:latin typeface="Century Gothic" pitchFamily="32" charset="0"/>
              </a:rPr>
              <a:t>Nach diesen zwei Tagen sind SIE erfolgreicher!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tgtEl>
                                          <p:spTgt spid="9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tgtEl>
                                          <p:spTgt spid="92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92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a:xfrm>
            <a:off x="1043608" y="188640"/>
            <a:ext cx="7769225" cy="1152128"/>
          </a:xfrm>
        </p:spPr>
        <p:txBody>
          <a:bodyPr/>
          <a:lstStyle/>
          <a:p>
            <a:r>
              <a:rPr lang="de-AT" dirty="0" smtClean="0"/>
              <a:t>„Zwischenbericht“</a:t>
            </a:r>
          </a:p>
        </p:txBody>
      </p:sp>
      <p:sp>
        <p:nvSpPr>
          <p:cNvPr id="51203" name="Inhaltsplatzhalter 2"/>
          <p:cNvSpPr>
            <a:spLocks noGrp="1"/>
          </p:cNvSpPr>
          <p:nvPr>
            <p:ph idx="1"/>
          </p:nvPr>
        </p:nvSpPr>
        <p:spPr>
          <a:xfrm>
            <a:off x="971600" y="1700808"/>
            <a:ext cx="7712025" cy="4426942"/>
          </a:xfrm>
        </p:spPr>
        <p:txBody>
          <a:bodyPr/>
          <a:lstStyle/>
          <a:p>
            <a:pPr marL="457200" indent="-457200">
              <a:buFont typeface="+mj-lt"/>
              <a:buAutoNum type="arabicPeriod"/>
            </a:pPr>
            <a:r>
              <a:rPr lang="de-AT" sz="2000" i="1" dirty="0" smtClean="0"/>
              <a:t>„Wie war der erste Tag?“ </a:t>
            </a:r>
            <a:r>
              <a:rPr lang="de-AT" sz="2400" dirty="0" smtClean="0"/>
              <a:t>– </a:t>
            </a:r>
            <a:br>
              <a:rPr lang="de-AT" sz="2400" dirty="0" smtClean="0"/>
            </a:br>
            <a:r>
              <a:rPr lang="de-AT" sz="2400" dirty="0" smtClean="0"/>
              <a:t>             Was hast du gesagt – hättest du gesagt?</a:t>
            </a:r>
          </a:p>
          <a:p>
            <a:pPr marL="457200" indent="-457200">
              <a:buFont typeface="+mj-lt"/>
              <a:buAutoNum type="arabicPeriod"/>
            </a:pPr>
            <a:r>
              <a:rPr lang="de-AT" sz="2400" dirty="0" smtClean="0"/>
              <a:t>Was war interessant?</a:t>
            </a:r>
          </a:p>
          <a:p>
            <a:pPr marL="457200" indent="-457200">
              <a:buFont typeface="+mj-lt"/>
              <a:buAutoNum type="arabicPeriod"/>
            </a:pPr>
            <a:r>
              <a:rPr lang="de-AT" sz="2400" dirty="0" smtClean="0"/>
              <a:t>Was hat dich provoziert? </a:t>
            </a:r>
            <a:br>
              <a:rPr lang="de-AT" sz="2400" dirty="0" smtClean="0"/>
            </a:br>
            <a:r>
              <a:rPr lang="de-AT" sz="2000" i="1" dirty="0" smtClean="0"/>
              <a:t>„Das kann ich mir (überhaupt) nicht vorstellen!“</a:t>
            </a:r>
            <a:endParaRPr lang="de-AT" sz="2400" i="1" dirty="0" smtClean="0"/>
          </a:p>
          <a:p>
            <a:pPr marL="457200" indent="-457200">
              <a:buFont typeface="+mj-lt"/>
              <a:buAutoNum type="arabicPeriod"/>
            </a:pPr>
            <a:r>
              <a:rPr lang="de-AT" sz="2400" dirty="0" smtClean="0"/>
              <a:t>Was könnte dich sicherer und souveräner machen?</a:t>
            </a:r>
          </a:p>
          <a:p>
            <a:pPr marL="457200" indent="-457200">
              <a:buFont typeface="+mj-lt"/>
              <a:buAutoNum type="arabicPeriod"/>
            </a:pPr>
            <a:r>
              <a:rPr lang="de-AT" sz="2400" dirty="0" smtClean="0"/>
              <a:t>Was willst du ausprobieren, erlernen?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el 3"/>
          <p:cNvSpPr>
            <a:spLocks noGrp="1"/>
          </p:cNvSpPr>
          <p:nvPr>
            <p:ph type="title"/>
          </p:nvPr>
        </p:nvSpPr>
        <p:spPr>
          <a:xfrm>
            <a:off x="971550" y="0"/>
            <a:ext cx="7769225" cy="1052513"/>
          </a:xfrm>
        </p:spPr>
        <p:txBody>
          <a:bodyPr/>
          <a:lstStyle/>
          <a:p>
            <a:r>
              <a:rPr lang="de-AT" sz="3600" dirty="0" smtClean="0">
                <a:latin typeface="Century Gothic" pitchFamily="32" charset="0"/>
              </a:rPr>
              <a:t>Noch ein Detail: Ente oder Adler</a:t>
            </a:r>
          </a:p>
        </p:txBody>
      </p:sp>
      <p:sp>
        <p:nvSpPr>
          <p:cNvPr id="5" name="Inhaltsplatzhalter 4"/>
          <p:cNvSpPr>
            <a:spLocks noGrp="1"/>
          </p:cNvSpPr>
          <p:nvPr>
            <p:ph sz="half" idx="1"/>
          </p:nvPr>
        </p:nvSpPr>
        <p:spPr>
          <a:xfrm>
            <a:off x="1043608" y="1196752"/>
            <a:ext cx="3816350" cy="3408362"/>
          </a:xfrm>
        </p:spPr>
        <p:txBody>
          <a:bodyPr/>
          <a:lstStyle/>
          <a:p>
            <a:pPr marL="0" indent="0"/>
            <a:r>
              <a:rPr lang="de-AT" sz="2400" dirty="0" smtClean="0">
                <a:solidFill>
                  <a:srgbClr val="C00000"/>
                </a:solidFill>
                <a:latin typeface="Century Gothic" pitchFamily="32" charset="0"/>
              </a:rPr>
              <a:t>Enten</a:t>
            </a:r>
          </a:p>
          <a:p>
            <a:pPr marL="0" indent="0"/>
            <a:r>
              <a:rPr lang="de-AT" sz="2400" dirty="0" smtClean="0">
                <a:latin typeface="Century Gothic" pitchFamily="32" charset="0"/>
              </a:rPr>
              <a:t>schnattern und jammern</a:t>
            </a:r>
          </a:p>
          <a:p>
            <a:pPr marL="0" indent="0"/>
            <a:r>
              <a:rPr lang="de-AT" sz="2400" dirty="0" smtClean="0">
                <a:latin typeface="Century Gothic" pitchFamily="32" charset="0"/>
              </a:rPr>
              <a:t>sind ständig überlastet</a:t>
            </a:r>
          </a:p>
          <a:p>
            <a:pPr marL="0" indent="0"/>
            <a:r>
              <a:rPr lang="de-AT" sz="2400" dirty="0" smtClean="0">
                <a:latin typeface="Century Gothic" pitchFamily="32" charset="0"/>
              </a:rPr>
              <a:t>bewegen nichts, bewirken nichts</a:t>
            </a:r>
          </a:p>
          <a:p>
            <a:pPr marL="0" indent="0"/>
            <a:r>
              <a:rPr lang="de-AT" sz="2400" dirty="0" smtClean="0">
                <a:latin typeface="Century Gothic" pitchFamily="32" charset="0"/>
              </a:rPr>
              <a:t>verschlechtern die eigene und die fremde Situation</a:t>
            </a:r>
          </a:p>
        </p:txBody>
      </p:sp>
      <p:sp>
        <p:nvSpPr>
          <p:cNvPr id="6" name="Inhaltsplatzhalter 5"/>
          <p:cNvSpPr>
            <a:spLocks noGrp="1"/>
          </p:cNvSpPr>
          <p:nvPr>
            <p:ph sz="half" idx="2"/>
          </p:nvPr>
        </p:nvSpPr>
        <p:spPr>
          <a:xfrm>
            <a:off x="5148064" y="1196752"/>
            <a:ext cx="3751262" cy="3600450"/>
          </a:xfrm>
        </p:spPr>
        <p:txBody>
          <a:bodyPr/>
          <a:lstStyle/>
          <a:p>
            <a:pPr marL="0" indent="0"/>
            <a:r>
              <a:rPr lang="de-AT" sz="2400" dirty="0" smtClean="0">
                <a:solidFill>
                  <a:srgbClr val="C00000"/>
                </a:solidFill>
                <a:latin typeface="Century Gothic" pitchFamily="32" charset="0"/>
              </a:rPr>
              <a:t>Adler</a:t>
            </a:r>
          </a:p>
          <a:p>
            <a:pPr marL="0" indent="0"/>
            <a:r>
              <a:rPr lang="de-AT" sz="2400" dirty="0" smtClean="0">
                <a:latin typeface="Century Gothic" pitchFamily="32" charset="0"/>
              </a:rPr>
              <a:t>sind souverän</a:t>
            </a:r>
          </a:p>
          <a:p>
            <a:pPr marL="0" indent="0"/>
            <a:r>
              <a:rPr lang="de-AT" sz="2400" dirty="0" smtClean="0">
                <a:latin typeface="Century Gothic" pitchFamily="32" charset="0"/>
              </a:rPr>
              <a:t>bewahren den Überblick</a:t>
            </a:r>
          </a:p>
          <a:p>
            <a:pPr marL="0" indent="0"/>
            <a:r>
              <a:rPr lang="de-AT" sz="2400" dirty="0" smtClean="0">
                <a:latin typeface="Century Gothic" pitchFamily="32" charset="0"/>
              </a:rPr>
              <a:t>bleiben handlungsfähig</a:t>
            </a:r>
          </a:p>
          <a:p>
            <a:pPr marL="0" indent="0"/>
            <a:r>
              <a:rPr lang="de-AT" sz="2400" dirty="0" smtClean="0">
                <a:latin typeface="Century Gothic" pitchFamily="32" charset="0"/>
              </a:rPr>
              <a:t>agieren zielorientiert</a:t>
            </a:r>
          </a:p>
          <a:p>
            <a:pPr marL="0" indent="0"/>
            <a:r>
              <a:rPr lang="de-AT" sz="2400" dirty="0" smtClean="0">
                <a:latin typeface="Century Gothic" pitchFamily="32" charset="0"/>
              </a:rPr>
              <a:t>lösen das Problem (einvernehmlich) oder machen erste Schritte</a:t>
            </a:r>
            <a:br>
              <a:rPr lang="de-AT" sz="2400" dirty="0" smtClean="0">
                <a:latin typeface="Century Gothic" pitchFamily="32" charset="0"/>
              </a:rPr>
            </a:br>
            <a:r>
              <a:rPr lang="de-AT" sz="2400" dirty="0" smtClean="0">
                <a:latin typeface="Century Gothic" pitchFamily="32" charset="0"/>
              </a:rPr>
              <a:t/>
            </a:r>
            <a:br>
              <a:rPr lang="de-AT" sz="2400" dirty="0" smtClean="0">
                <a:latin typeface="Century Gothic" pitchFamily="32" charset="0"/>
              </a:rPr>
            </a:br>
            <a:endParaRPr lang="de-AT" sz="2400" dirty="0" smtClean="0">
              <a:latin typeface="Century Gothic" pitchFamily="32" charset="0"/>
            </a:endParaRPr>
          </a:p>
        </p:txBody>
      </p:sp>
      <p:sp>
        <p:nvSpPr>
          <p:cNvPr id="59397" name="Rechteck 6"/>
          <p:cNvSpPr>
            <a:spLocks noChangeArrowheads="1"/>
          </p:cNvSpPr>
          <p:nvPr/>
        </p:nvSpPr>
        <p:spPr bwMode="auto">
          <a:xfrm>
            <a:off x="1042988" y="4869160"/>
            <a:ext cx="7921625" cy="1200329"/>
          </a:xfrm>
          <a:prstGeom prst="rect">
            <a:avLst/>
          </a:prstGeom>
          <a:noFill/>
          <a:ln w="9525">
            <a:noFill/>
            <a:miter lim="800000"/>
            <a:headEnd/>
            <a:tailEnd/>
          </a:ln>
        </p:spPr>
        <p:txBody>
          <a:bodyPr wrap="square">
            <a:spAutoFit/>
          </a:bodyPr>
          <a:lstStyle/>
          <a:p>
            <a:r>
              <a:rPr lang="de-AT" dirty="0">
                <a:solidFill>
                  <a:schemeClr val="tx1"/>
                </a:solidFill>
                <a:latin typeface="Century Gothic" pitchFamily="32" charset="0"/>
              </a:rPr>
              <a:t>Welche Enten und Adler kennst du?</a:t>
            </a:r>
          </a:p>
          <a:p>
            <a:r>
              <a:rPr lang="de-AT" dirty="0">
                <a:solidFill>
                  <a:schemeClr val="tx1"/>
                </a:solidFill>
                <a:latin typeface="Century Gothic" pitchFamily="32" charset="0"/>
              </a:rPr>
              <a:t>Gibt es bei dir selbst eine (klare) Tendenz</a:t>
            </a:r>
            <a:r>
              <a:rPr lang="de-AT" dirty="0" smtClean="0">
                <a:solidFill>
                  <a:schemeClr val="tx1"/>
                </a:solidFill>
                <a:latin typeface="Century Gothic" pitchFamily="32" charset="0"/>
              </a:rPr>
              <a:t>?</a:t>
            </a:r>
          </a:p>
          <a:p>
            <a:r>
              <a:rPr lang="de-AT" dirty="0" smtClean="0">
                <a:solidFill>
                  <a:schemeClr val="tx1"/>
                </a:solidFill>
                <a:latin typeface="Century Gothic" pitchFamily="32" charset="0"/>
              </a:rPr>
              <a:t>Was könnte deine „Adler-Haltung“ stärken? </a:t>
            </a:r>
            <a:endParaRPr lang="de-AT"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a:xfrm>
            <a:off x="971550" y="333375"/>
            <a:ext cx="7769225" cy="863600"/>
          </a:xfrm>
        </p:spPr>
        <p:txBody>
          <a:bodyPr/>
          <a:lstStyle/>
          <a:p>
            <a:r>
              <a:rPr lang="de-DE" dirty="0" smtClean="0">
                <a:latin typeface="Century Gothic" pitchFamily="34" charset="0"/>
              </a:rPr>
              <a:t>„Klima-</a:t>
            </a:r>
            <a:r>
              <a:rPr lang="de-DE" dirty="0" err="1" smtClean="0">
                <a:latin typeface="Century Gothic" pitchFamily="34" charset="0"/>
              </a:rPr>
              <a:t>Vergifter</a:t>
            </a:r>
            <a:r>
              <a:rPr lang="de-DE" dirty="0" smtClean="0">
                <a:latin typeface="Century Gothic" pitchFamily="34" charset="0"/>
              </a:rPr>
              <a:t>“</a:t>
            </a:r>
            <a:endParaRPr lang="de-AT" dirty="0" smtClean="0">
              <a:latin typeface="Century Gothic" pitchFamily="34" charset="0"/>
            </a:endParaRPr>
          </a:p>
        </p:txBody>
      </p:sp>
      <p:sp>
        <p:nvSpPr>
          <p:cNvPr id="3" name="Inhaltsplatzhalter 2"/>
          <p:cNvSpPr>
            <a:spLocks noGrp="1"/>
          </p:cNvSpPr>
          <p:nvPr>
            <p:ph idx="1"/>
          </p:nvPr>
        </p:nvSpPr>
        <p:spPr>
          <a:xfrm>
            <a:off x="1042988" y="1341438"/>
            <a:ext cx="8101012" cy="5291137"/>
          </a:xfrm>
        </p:spPr>
        <p:txBody>
          <a:bodyPr/>
          <a:lstStyle/>
          <a:p>
            <a:pPr>
              <a:buFont typeface="Arial" pitchFamily="34" charset="0"/>
              <a:buChar char="•"/>
              <a:defRPr/>
            </a:pPr>
            <a:r>
              <a:rPr lang="de-AT" sz="2400" dirty="0" smtClean="0">
                <a:latin typeface="Century Gothic" pitchFamily="32" charset="0"/>
              </a:rPr>
              <a:t>Manche Äußerungen belasten (schnell) das gute Gesprächsklima:</a:t>
            </a:r>
            <a:br>
              <a:rPr lang="de-AT" sz="2400" dirty="0" smtClean="0">
                <a:latin typeface="Century Gothic" pitchFamily="32" charset="0"/>
              </a:rPr>
            </a:br>
            <a:r>
              <a:rPr lang="de-AT" sz="2000" dirty="0" smtClean="0">
                <a:solidFill>
                  <a:srgbClr val="FF0000"/>
                </a:solidFill>
                <a:latin typeface="Century Gothic" pitchFamily="32" charset="0"/>
              </a:rPr>
              <a:t>….Sie müssen…</a:t>
            </a:r>
            <a:br>
              <a:rPr lang="de-AT" sz="2000" dirty="0" smtClean="0">
                <a:solidFill>
                  <a:srgbClr val="FF0000"/>
                </a:solidFill>
                <a:latin typeface="Century Gothic" pitchFamily="32" charset="0"/>
              </a:rPr>
            </a:br>
            <a:r>
              <a:rPr lang="de-AT" sz="2000" dirty="0" smtClean="0">
                <a:solidFill>
                  <a:srgbClr val="FF0000"/>
                </a:solidFill>
                <a:latin typeface="Century Gothic" pitchFamily="32" charset="0"/>
              </a:rPr>
              <a:t>….ist ja nur…</a:t>
            </a:r>
            <a:br>
              <a:rPr lang="de-AT" sz="2000" dirty="0" smtClean="0">
                <a:solidFill>
                  <a:srgbClr val="FF0000"/>
                </a:solidFill>
                <a:latin typeface="Century Gothic" pitchFamily="32" charset="0"/>
              </a:rPr>
            </a:br>
            <a:r>
              <a:rPr lang="de-AT" sz="2000" dirty="0" smtClean="0">
                <a:solidFill>
                  <a:srgbClr val="FF0000"/>
                </a:solidFill>
                <a:latin typeface="Century Gothic" pitchFamily="32" charset="0"/>
              </a:rPr>
              <a:t>….ist ganz einfach/ist ganz klar…</a:t>
            </a:r>
          </a:p>
          <a:p>
            <a:pPr>
              <a:buFont typeface="Arial" pitchFamily="34" charset="0"/>
              <a:buChar char="•"/>
              <a:defRPr/>
            </a:pPr>
            <a:r>
              <a:rPr lang="de-AT" sz="2400" dirty="0" smtClean="0">
                <a:latin typeface="Century Gothic" pitchFamily="32" charset="0"/>
              </a:rPr>
              <a:t>Es sind meist unbewusst/unbedacht geäußerte Sätze, die jedoch </a:t>
            </a:r>
            <a:br>
              <a:rPr lang="de-AT" sz="2400" dirty="0" smtClean="0">
                <a:latin typeface="Century Gothic" pitchFamily="32" charset="0"/>
              </a:rPr>
            </a:br>
            <a:r>
              <a:rPr lang="de-AT" sz="2400" dirty="0" smtClean="0">
                <a:latin typeface="Century Gothic" pitchFamily="32" charset="0"/>
              </a:rPr>
              <a:t>	</a:t>
            </a:r>
            <a:r>
              <a:rPr lang="de-AT" sz="2400" dirty="0" smtClean="0">
                <a:latin typeface="Century Gothic" pitchFamily="32" charset="0"/>
                <a:sym typeface="Wingdings" pitchFamily="2" charset="2"/>
              </a:rPr>
              <a:t> </a:t>
            </a:r>
            <a:r>
              <a:rPr lang="de-AT" sz="2400" dirty="0" smtClean="0">
                <a:latin typeface="Century Gothic" pitchFamily="32" charset="0"/>
              </a:rPr>
              <a:t>belehren, abwerten, vergleichen, </a:t>
            </a:r>
            <a:br>
              <a:rPr lang="de-AT" sz="2400" dirty="0" smtClean="0">
                <a:latin typeface="Century Gothic" pitchFamily="32" charset="0"/>
              </a:rPr>
            </a:br>
            <a:r>
              <a:rPr lang="de-AT" sz="2400" dirty="0" smtClean="0">
                <a:latin typeface="Century Gothic" pitchFamily="32" charset="0"/>
              </a:rPr>
              <a:t>	</a:t>
            </a:r>
            <a:r>
              <a:rPr lang="de-AT" sz="2400" dirty="0" smtClean="0">
                <a:latin typeface="Century Gothic" pitchFamily="32" charset="0"/>
                <a:sym typeface="Wingdings" pitchFamily="2" charset="2"/>
              </a:rPr>
              <a:t> </a:t>
            </a:r>
            <a:r>
              <a:rPr lang="de-AT" sz="2400" dirty="0" smtClean="0">
                <a:latin typeface="Century Gothic" pitchFamily="32" charset="0"/>
              </a:rPr>
              <a:t>bagatellisieren, bewerten… </a:t>
            </a:r>
          </a:p>
          <a:p>
            <a:pPr>
              <a:buFont typeface="Arial" pitchFamily="34" charset="0"/>
              <a:buChar char="•"/>
              <a:defRPr/>
            </a:pPr>
            <a:r>
              <a:rPr lang="de-AT" sz="2400" b="1" dirty="0" smtClean="0">
                <a:latin typeface="Century Gothic" pitchFamily="32" charset="0"/>
              </a:rPr>
              <a:t>Angriffe</a:t>
            </a:r>
            <a:r>
              <a:rPr lang="de-AT" sz="2400" dirty="0" smtClean="0">
                <a:latin typeface="Century Gothic" pitchFamily="32" charset="0"/>
              </a:rPr>
              <a:t> sind auf dich… gerichtet.  Dabei wirst du als Person oder deine Arbeit (vehement) attackiert. Dazu jedoch später mehr. </a:t>
            </a:r>
          </a:p>
          <a:p>
            <a:pPr>
              <a:buFont typeface="Arial" pitchFamily="34" charset="0"/>
              <a:buChar char="•"/>
              <a:defRPr/>
            </a:pPr>
            <a:r>
              <a:rPr lang="de-AT" sz="2400" dirty="0" smtClean="0">
                <a:latin typeface="Century Gothic" pitchFamily="32" charset="0"/>
              </a:rPr>
              <a:t>vgl. S. 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a:xfrm>
            <a:off x="971550" y="333375"/>
            <a:ext cx="7769225" cy="863600"/>
          </a:xfrm>
        </p:spPr>
        <p:txBody>
          <a:bodyPr/>
          <a:lstStyle/>
          <a:p>
            <a:r>
              <a:rPr lang="de-DE" dirty="0" smtClean="0">
                <a:latin typeface="Century Gothic" pitchFamily="34" charset="0"/>
              </a:rPr>
              <a:t>„Klima-</a:t>
            </a:r>
            <a:r>
              <a:rPr lang="de-DE" dirty="0" err="1" smtClean="0">
                <a:latin typeface="Century Gothic" pitchFamily="34" charset="0"/>
              </a:rPr>
              <a:t>Vergifter</a:t>
            </a:r>
            <a:r>
              <a:rPr lang="de-DE" dirty="0" smtClean="0">
                <a:latin typeface="Century Gothic" pitchFamily="34" charset="0"/>
              </a:rPr>
              <a:t>“</a:t>
            </a:r>
            <a:endParaRPr lang="de-AT" dirty="0" smtClean="0">
              <a:latin typeface="Century Gothic" pitchFamily="34" charset="0"/>
            </a:endParaRPr>
          </a:p>
        </p:txBody>
      </p:sp>
      <p:sp>
        <p:nvSpPr>
          <p:cNvPr id="3" name="Inhaltsplatzhalter 2"/>
          <p:cNvSpPr>
            <a:spLocks noGrp="1"/>
          </p:cNvSpPr>
          <p:nvPr>
            <p:ph idx="1"/>
          </p:nvPr>
        </p:nvSpPr>
        <p:spPr>
          <a:xfrm>
            <a:off x="1042988" y="1341438"/>
            <a:ext cx="8101012" cy="5291137"/>
          </a:xfrm>
        </p:spPr>
        <p:txBody>
          <a:bodyPr/>
          <a:lstStyle/>
          <a:p>
            <a:pPr>
              <a:buFont typeface="Arial" pitchFamily="34" charset="0"/>
              <a:buChar char="•"/>
              <a:defRPr/>
            </a:pPr>
            <a:r>
              <a:rPr lang="de-AT" sz="2400" dirty="0" smtClean="0">
                <a:latin typeface="Century Gothic" pitchFamily="32" charset="0"/>
              </a:rPr>
              <a:t>Wie ist das in deinen Gesprächen? </a:t>
            </a:r>
            <a:br>
              <a:rPr lang="de-AT" sz="2400" dirty="0" smtClean="0">
                <a:latin typeface="Century Gothic" pitchFamily="32" charset="0"/>
              </a:rPr>
            </a:br>
            <a:r>
              <a:rPr lang="de-AT" sz="2400" dirty="0" smtClean="0">
                <a:latin typeface="Century Gothic" pitchFamily="32" charset="0"/>
              </a:rPr>
              <a:t>Welche „gefährlichen“ Äußerungen kommen manchmal/häufig/immer wieder vor?</a:t>
            </a:r>
          </a:p>
          <a:p>
            <a:pPr>
              <a:buFont typeface="Arial" pitchFamily="34" charset="0"/>
              <a:buChar char="•"/>
              <a:defRPr/>
            </a:pPr>
            <a:r>
              <a:rPr lang="de-AT" sz="2400" dirty="0" smtClean="0">
                <a:latin typeface="Century Gothic" pitchFamily="32" charset="0"/>
              </a:rPr>
              <a:t>Was tust du schon und was könntest du mehr/anders dafür tun?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a:xfrm>
            <a:off x="971600" y="908720"/>
            <a:ext cx="7769225" cy="863600"/>
          </a:xfrm>
        </p:spPr>
        <p:txBody>
          <a:bodyPr/>
          <a:lstStyle/>
          <a:p>
            <a:r>
              <a:rPr lang="de-DE" dirty="0" smtClean="0">
                <a:latin typeface="Century Gothic" pitchFamily="34" charset="0"/>
              </a:rPr>
              <a:t>Ziel- und lösungsorientiert agieren</a:t>
            </a:r>
            <a:endParaRPr lang="de-AT" dirty="0" smtClean="0">
              <a:latin typeface="Century Gothic" pitchFamily="34" charset="0"/>
            </a:endParaRPr>
          </a:p>
        </p:txBody>
      </p:sp>
      <p:sp>
        <p:nvSpPr>
          <p:cNvPr id="3" name="Inhaltsplatzhalter 2"/>
          <p:cNvSpPr>
            <a:spLocks noGrp="1"/>
          </p:cNvSpPr>
          <p:nvPr>
            <p:ph idx="1"/>
          </p:nvPr>
        </p:nvSpPr>
        <p:spPr>
          <a:xfrm>
            <a:off x="1042988" y="2132856"/>
            <a:ext cx="8101012" cy="4499719"/>
          </a:xfrm>
        </p:spPr>
        <p:txBody>
          <a:bodyPr/>
          <a:lstStyle/>
          <a:p>
            <a:pPr>
              <a:buFont typeface="Arial" pitchFamily="34" charset="0"/>
              <a:buChar char="•"/>
              <a:defRPr/>
            </a:pPr>
            <a:r>
              <a:rPr lang="de-AT" sz="2400" dirty="0" smtClean="0">
                <a:latin typeface="Century Gothic" pitchFamily="32" charset="0"/>
              </a:rPr>
              <a:t>Ganz viele Menschen, die Probleme haben,  „hängen“ in diesen Problemen. </a:t>
            </a:r>
          </a:p>
          <a:p>
            <a:pPr>
              <a:buFont typeface="Arial" pitchFamily="34" charset="0"/>
              <a:buChar char="•"/>
              <a:defRPr/>
            </a:pPr>
            <a:r>
              <a:rPr lang="de-AT" sz="2400" dirty="0" smtClean="0">
                <a:latin typeface="Century Gothic" pitchFamily="32" charset="0"/>
              </a:rPr>
              <a:t>Verständlich, aber es bringt nichts. </a:t>
            </a:r>
          </a:p>
          <a:p>
            <a:pPr>
              <a:buFont typeface="Arial" pitchFamily="34" charset="0"/>
              <a:buChar char="•"/>
              <a:defRPr/>
            </a:pPr>
            <a:r>
              <a:rPr lang="de-AT" sz="2400" dirty="0" smtClean="0">
                <a:latin typeface="Century Gothic" pitchFamily="32" charset="0"/>
              </a:rPr>
              <a:t>Erfolgversprechend ist es ziel- und lösungsorientiert zu agieren. Vgl. S. 14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a:xfrm>
            <a:off x="971600" y="908720"/>
            <a:ext cx="7769225" cy="863600"/>
          </a:xfrm>
        </p:spPr>
        <p:txBody>
          <a:bodyPr/>
          <a:lstStyle/>
          <a:p>
            <a:r>
              <a:rPr lang="de-DE" dirty="0" smtClean="0">
                <a:latin typeface="Century Gothic" pitchFamily="34" charset="0"/>
              </a:rPr>
              <a:t>Ziel- und lösungsorientiert agieren</a:t>
            </a:r>
            <a:endParaRPr lang="de-AT" dirty="0" smtClean="0">
              <a:latin typeface="Century Gothic" pitchFamily="34" charset="0"/>
            </a:endParaRPr>
          </a:p>
        </p:txBody>
      </p:sp>
      <p:sp>
        <p:nvSpPr>
          <p:cNvPr id="3" name="Inhaltsplatzhalter 2"/>
          <p:cNvSpPr>
            <a:spLocks noGrp="1"/>
          </p:cNvSpPr>
          <p:nvPr>
            <p:ph idx="1"/>
          </p:nvPr>
        </p:nvSpPr>
        <p:spPr>
          <a:xfrm>
            <a:off x="1042988" y="2132856"/>
            <a:ext cx="8101012" cy="4499719"/>
          </a:xfrm>
        </p:spPr>
        <p:txBody>
          <a:bodyPr/>
          <a:lstStyle/>
          <a:p>
            <a:pPr>
              <a:buFont typeface="Arial" pitchFamily="34" charset="0"/>
              <a:buChar char="•"/>
              <a:defRPr/>
            </a:pPr>
            <a:r>
              <a:rPr lang="de-AT" sz="2400" dirty="0" smtClean="0">
                <a:latin typeface="Century Gothic" pitchFamily="32" charset="0"/>
              </a:rPr>
              <a:t>Wie ist das in deinen Gesprächen? Bist du jemand, der recht schnell erfasst, wo das Problem (des anderen) liegt und bist du ebenso schnell beim zielorientierten Vorgehen?</a:t>
            </a:r>
          </a:p>
          <a:p>
            <a:pPr>
              <a:buFont typeface="Arial" pitchFamily="34" charset="0"/>
              <a:buChar char="•"/>
              <a:defRPr/>
            </a:pPr>
            <a:r>
              <a:rPr lang="de-AT" sz="2400" dirty="0" smtClean="0">
                <a:latin typeface="Century Gothic" pitchFamily="32" charset="0"/>
              </a:rPr>
              <a:t>Was tust du schon und was könntest du mehr/anders dafür tun? </a:t>
            </a:r>
            <a:r>
              <a:rPr lang="de-DE" sz="2400" dirty="0" smtClean="0"/>
              <a:t>	</a:t>
            </a:r>
            <a:endParaRPr lang="de-AT" sz="24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a:xfrm>
            <a:off x="971550" y="333375"/>
            <a:ext cx="7769225" cy="863600"/>
          </a:xfrm>
        </p:spPr>
        <p:txBody>
          <a:bodyPr/>
          <a:lstStyle/>
          <a:p>
            <a:r>
              <a:rPr lang="de-AT" dirty="0" smtClean="0"/>
              <a:t>Gute Fragen</a:t>
            </a:r>
          </a:p>
        </p:txBody>
      </p:sp>
      <p:sp>
        <p:nvSpPr>
          <p:cNvPr id="3" name="Inhaltsplatzhalter 2"/>
          <p:cNvSpPr>
            <a:spLocks noGrp="1"/>
          </p:cNvSpPr>
          <p:nvPr>
            <p:ph idx="1"/>
          </p:nvPr>
        </p:nvSpPr>
        <p:spPr>
          <a:xfrm>
            <a:off x="1042988" y="1341438"/>
            <a:ext cx="7712075" cy="5291137"/>
          </a:xfrm>
        </p:spPr>
        <p:txBody>
          <a:bodyPr/>
          <a:lstStyle/>
          <a:p>
            <a:pPr>
              <a:defRPr/>
            </a:pPr>
            <a:endParaRPr lang="de-AT" sz="1100" dirty="0" smtClean="0">
              <a:latin typeface="Century Gothic" pitchFamily="32" charset="0"/>
            </a:endParaRPr>
          </a:p>
          <a:p>
            <a:pPr marL="514350" indent="-514350">
              <a:buFont typeface="Arial" pitchFamily="34" charset="0"/>
              <a:buChar char="•"/>
              <a:defRPr/>
            </a:pPr>
            <a:r>
              <a:rPr lang="de-AT" sz="2400" dirty="0" smtClean="0">
                <a:latin typeface="Century Gothic" pitchFamily="32" charset="0"/>
              </a:rPr>
              <a:t>Zu den besonders wirkungsvollen Mittel gehört die Kunst: Gute Fragen stellen bzw. die richtigen Fragen richtig stellen</a:t>
            </a:r>
          </a:p>
          <a:p>
            <a:pPr marL="514350" indent="-514350">
              <a:buFont typeface="Arial" pitchFamily="34" charset="0"/>
              <a:buChar char="•"/>
              <a:defRPr/>
            </a:pPr>
            <a:r>
              <a:rPr lang="de-AT" sz="2400" dirty="0" smtClean="0">
                <a:latin typeface="Century Gothic" pitchFamily="32" charset="0"/>
              </a:rPr>
              <a:t>Neben den Faktenfragen (wer, was, wann…) gibt es offene Fragen (wie, was denken…) Lenkungsfragen (Hilft uns das..) und Problemlösungsfragen</a:t>
            </a:r>
          </a:p>
          <a:p>
            <a:pPr marL="514350" indent="-514350">
              <a:buFont typeface="Arial" pitchFamily="34" charset="0"/>
              <a:buChar char="•"/>
              <a:defRPr/>
            </a:pPr>
            <a:r>
              <a:rPr lang="de-AT" sz="2400" dirty="0" smtClean="0">
                <a:latin typeface="Century Gothic" pitchFamily="32" charset="0"/>
              </a:rPr>
              <a:t>Welche Fragen könnten in deinen Gesprächen gut passen? (vgl. S. 12/13, 14 und S. 16) </a:t>
            </a:r>
          </a:p>
          <a:p>
            <a:pPr marL="514350" indent="-514350">
              <a:buFont typeface="Arial" pitchFamily="34" charset="0"/>
              <a:buChar char="•"/>
              <a:defRPr/>
            </a:pPr>
            <a:r>
              <a:rPr lang="de-AT" sz="2400" dirty="0" smtClean="0">
                <a:latin typeface="Century Gothic" pitchFamily="32" charset="0"/>
              </a:rPr>
              <a:t>Erprobe solche Fragen in der Gruppe?</a:t>
            </a:r>
          </a:p>
          <a:p>
            <a:pP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a:xfrm>
            <a:off x="971550" y="333375"/>
            <a:ext cx="7769225" cy="575345"/>
          </a:xfrm>
        </p:spPr>
        <p:txBody>
          <a:bodyPr/>
          <a:lstStyle/>
          <a:p>
            <a:r>
              <a:rPr lang="de-AT" sz="4000" dirty="0" smtClean="0">
                <a:latin typeface="Century Gothic" pitchFamily="34" charset="0"/>
              </a:rPr>
              <a:t>Verständnis</a:t>
            </a:r>
            <a:endParaRPr lang="de-AT" sz="2000" dirty="0" smtClean="0">
              <a:latin typeface="Century Gothic" pitchFamily="34" charset="0"/>
            </a:endParaRPr>
          </a:p>
        </p:txBody>
      </p:sp>
      <p:sp>
        <p:nvSpPr>
          <p:cNvPr id="3" name="Inhaltsplatzhalter 2"/>
          <p:cNvSpPr>
            <a:spLocks noGrp="1"/>
          </p:cNvSpPr>
          <p:nvPr>
            <p:ph idx="1"/>
          </p:nvPr>
        </p:nvSpPr>
        <p:spPr>
          <a:xfrm>
            <a:off x="899592" y="836712"/>
            <a:ext cx="8101012" cy="5795863"/>
          </a:xfrm>
        </p:spPr>
        <p:txBody>
          <a:bodyPr/>
          <a:lstStyle/>
          <a:p>
            <a:pPr>
              <a:defRPr/>
            </a:pPr>
            <a:endParaRPr lang="de-AT" sz="1100" dirty="0" smtClean="0">
              <a:latin typeface="Century Gothic" pitchFamily="32" charset="0"/>
            </a:endParaRPr>
          </a:p>
          <a:p>
            <a:pPr marL="514350" indent="-514350">
              <a:buClr>
                <a:srgbClr val="990000"/>
              </a:buClr>
              <a:defRPr/>
            </a:pPr>
            <a:r>
              <a:rPr lang="de-AT" sz="2400" dirty="0" smtClean="0">
                <a:latin typeface="Century Gothic" pitchFamily="32" charset="0"/>
              </a:rPr>
              <a:t>Verständnis ist die wichtigste Grundhaltung in schwierigen Gesprächen. Gespräche sind ja nur dann schwierig, wenn jemand ein (großes) Problem hat;  und dafür braucht der Gesprächsleiter Verständnis.</a:t>
            </a:r>
            <a:br>
              <a:rPr lang="de-AT" sz="2400" dirty="0" smtClean="0">
                <a:latin typeface="Century Gothic" pitchFamily="32" charset="0"/>
              </a:rPr>
            </a:br>
            <a:r>
              <a:rPr lang="de-AT" sz="2000" dirty="0" smtClean="0">
                <a:solidFill>
                  <a:srgbClr val="7E0000"/>
                </a:solidFill>
                <a:latin typeface="Century Gothic" pitchFamily="32" charset="0"/>
              </a:rPr>
              <a:t>…für Unverständnis (Dummheit??)</a:t>
            </a:r>
            <a:br>
              <a:rPr lang="de-AT" sz="2000" dirty="0" smtClean="0">
                <a:solidFill>
                  <a:srgbClr val="7E0000"/>
                </a:solidFill>
                <a:latin typeface="Century Gothic" pitchFamily="32" charset="0"/>
              </a:rPr>
            </a:br>
            <a:r>
              <a:rPr lang="de-AT" sz="2000" dirty="0" smtClean="0">
                <a:solidFill>
                  <a:srgbClr val="7E0000"/>
                </a:solidFill>
                <a:latin typeface="Century Gothic" pitchFamily="32" charset="0"/>
              </a:rPr>
              <a:t>…für Uneinsichtigkeit, </a:t>
            </a:r>
            <a:br>
              <a:rPr lang="de-AT" sz="2000" dirty="0" smtClean="0">
                <a:solidFill>
                  <a:srgbClr val="7E0000"/>
                </a:solidFill>
                <a:latin typeface="Century Gothic" pitchFamily="32" charset="0"/>
              </a:rPr>
            </a:br>
            <a:r>
              <a:rPr lang="de-AT" sz="2000" dirty="0" smtClean="0">
                <a:solidFill>
                  <a:srgbClr val="7E0000"/>
                </a:solidFill>
                <a:latin typeface="Century Gothic" pitchFamily="32" charset="0"/>
              </a:rPr>
              <a:t>…für andere Werte, Normen…</a:t>
            </a:r>
            <a:br>
              <a:rPr lang="de-AT" sz="2000" dirty="0" smtClean="0">
                <a:solidFill>
                  <a:srgbClr val="7E0000"/>
                </a:solidFill>
                <a:latin typeface="Century Gothic" pitchFamily="32" charset="0"/>
              </a:rPr>
            </a:br>
            <a:r>
              <a:rPr lang="de-AT" sz="2000" dirty="0" smtClean="0">
                <a:solidFill>
                  <a:srgbClr val="7E0000"/>
                </a:solidFill>
                <a:latin typeface="Century Gothic" pitchFamily="32" charset="0"/>
              </a:rPr>
              <a:t>…für anderes Verhalten (bildungsbedingt, kulturbedingt…)</a:t>
            </a:r>
            <a:br>
              <a:rPr lang="de-AT" sz="2000" dirty="0" smtClean="0">
                <a:solidFill>
                  <a:srgbClr val="7E0000"/>
                </a:solidFill>
                <a:latin typeface="Century Gothic" pitchFamily="32" charset="0"/>
              </a:rPr>
            </a:br>
            <a:r>
              <a:rPr lang="de-AT" sz="2000" dirty="0" smtClean="0">
                <a:solidFill>
                  <a:srgbClr val="7E0000"/>
                </a:solidFill>
                <a:latin typeface="Century Gothic" pitchFamily="32" charset="0"/>
              </a:rPr>
              <a:t>…für unbeherrschte Emotionen: Aufbegehren, Ärger, Wut, Aggression…</a:t>
            </a:r>
          </a:p>
          <a:p>
            <a:pPr marL="514350" indent="-514350">
              <a:buClr>
                <a:srgbClr val="990000"/>
              </a:buClr>
              <a:defRPr/>
            </a:pPr>
            <a:r>
              <a:rPr lang="de-AT" sz="2000" dirty="0" smtClean="0">
                <a:solidFill>
                  <a:srgbClr val="0070C0"/>
                </a:solidFill>
                <a:latin typeface="Century Gothic" pitchFamily="32" charset="0"/>
              </a:rPr>
              <a:t>Verständnis heißt nicht Zustimmung, sondern eben nur Verständnis</a:t>
            </a:r>
            <a:endParaRPr lang="de-AT" sz="2400" dirty="0" smtClean="0">
              <a:solidFill>
                <a:srgbClr val="0070C0"/>
              </a:solidFill>
              <a:latin typeface="Century Gothic" pitchFamily="32" charset="0"/>
            </a:endParaRPr>
          </a:p>
          <a:p>
            <a:pPr marL="514350" indent="-514350">
              <a:buClr>
                <a:srgbClr val="990000"/>
              </a:buClr>
              <a:defRPr/>
            </a:pPr>
            <a:r>
              <a:rPr lang="de-AT" sz="2400" dirty="0" smtClean="0">
                <a:latin typeface="Century Gothic" pitchFamily="32" charset="0"/>
              </a:rPr>
              <a:t>Die Regel heißt: Zuerst Verständnis, dann die Information </a:t>
            </a:r>
            <a:r>
              <a:rPr lang="de-AT" sz="1800" dirty="0" smtClean="0">
                <a:latin typeface="Century Gothic" pitchFamily="32" charset="0"/>
              </a:rPr>
              <a:t>( S. 20 </a:t>
            </a:r>
            <a:r>
              <a:rPr lang="de-AT" sz="1800" dirty="0" err="1" smtClean="0">
                <a:latin typeface="Century Gothic" pitchFamily="32" charset="0"/>
              </a:rPr>
              <a:t>Pt</a:t>
            </a:r>
            <a:r>
              <a:rPr lang="de-AT" sz="1800" dirty="0" smtClean="0">
                <a:latin typeface="Century Gothic" pitchFamily="32" charset="0"/>
              </a:rPr>
              <a:t> 1 und S. 29 </a:t>
            </a:r>
            <a:r>
              <a:rPr lang="de-AT" sz="1800" dirty="0" err="1" smtClean="0">
                <a:latin typeface="Century Gothic" pitchFamily="32" charset="0"/>
              </a:rPr>
              <a:t>Pt</a:t>
            </a:r>
            <a:r>
              <a:rPr lang="de-AT" sz="1800" dirty="0" smtClean="0">
                <a:latin typeface="Century Gothic" pitchFamily="32" charset="0"/>
              </a:rPr>
              <a:t> 1)</a:t>
            </a:r>
          </a:p>
          <a:p>
            <a:pPr marL="514350" indent="-514350">
              <a:buClr>
                <a:srgbClr val="990000"/>
              </a:buClr>
              <a:defRPr/>
            </a:pPr>
            <a:endParaRPr lang="de-AT" sz="2800" dirty="0" smtClean="0">
              <a:latin typeface="Century Gothic" pitchFamily="32" charset="0"/>
            </a:endParaRPr>
          </a:p>
          <a:p>
            <a:pPr marL="514350" indent="-514350">
              <a:buClr>
                <a:srgbClr val="990000"/>
              </a:buClr>
              <a:defRPr/>
            </a:pPr>
            <a:endParaRPr lang="de-AT" sz="2800" dirty="0" smtClean="0">
              <a:latin typeface="Century Gothic" pitchFamily="32" charset="0"/>
            </a:endParaRPr>
          </a:p>
          <a:p>
            <a:pP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a:xfrm>
            <a:off x="971550" y="333375"/>
            <a:ext cx="7769225" cy="863600"/>
          </a:xfrm>
        </p:spPr>
        <p:txBody>
          <a:bodyPr/>
          <a:lstStyle/>
          <a:p>
            <a:r>
              <a:rPr lang="de-AT" dirty="0" smtClean="0">
                <a:latin typeface="Century Gothic" pitchFamily="34" charset="0"/>
              </a:rPr>
              <a:t>Verständnis</a:t>
            </a:r>
            <a:endParaRPr lang="de-AT" sz="2400" dirty="0" smtClean="0">
              <a:latin typeface="Century Gothic" pitchFamily="34" charset="0"/>
            </a:endParaRPr>
          </a:p>
        </p:txBody>
      </p:sp>
      <p:sp>
        <p:nvSpPr>
          <p:cNvPr id="3" name="Inhaltsplatzhalter 2"/>
          <p:cNvSpPr>
            <a:spLocks noGrp="1"/>
          </p:cNvSpPr>
          <p:nvPr>
            <p:ph idx="1"/>
          </p:nvPr>
        </p:nvSpPr>
        <p:spPr>
          <a:xfrm>
            <a:off x="1042988" y="980728"/>
            <a:ext cx="8101012" cy="5651847"/>
          </a:xfrm>
        </p:spPr>
        <p:txBody>
          <a:bodyPr/>
          <a:lstStyle/>
          <a:p>
            <a:pPr>
              <a:defRPr/>
            </a:pPr>
            <a:endParaRPr lang="de-AT" sz="1100" dirty="0" smtClean="0">
              <a:latin typeface="Century Gothic" pitchFamily="32" charset="0"/>
            </a:endParaRPr>
          </a:p>
          <a:p>
            <a:pPr marL="514350" indent="-514350">
              <a:buClr>
                <a:srgbClr val="990000"/>
              </a:buClr>
              <a:defRPr/>
            </a:pPr>
            <a:r>
              <a:rPr lang="de-AT" sz="2400" dirty="0" smtClean="0">
                <a:latin typeface="Century Gothic" pitchFamily="32" charset="0"/>
              </a:rPr>
              <a:t>Wofür brauchst du Verständnis?  </a:t>
            </a:r>
          </a:p>
          <a:p>
            <a:pPr marL="514350" indent="-514350">
              <a:buClr>
                <a:srgbClr val="990000"/>
              </a:buClr>
              <a:defRPr/>
            </a:pPr>
            <a:r>
              <a:rPr lang="de-AT" sz="2400" dirty="0" smtClean="0">
                <a:latin typeface="Century Gothic" pitchFamily="32" charset="0"/>
              </a:rPr>
              <a:t>Wie wichtig ist in deiner Arbeit </a:t>
            </a:r>
            <a:br>
              <a:rPr lang="de-AT" sz="2400" dirty="0" smtClean="0">
                <a:latin typeface="Century Gothic" pitchFamily="32" charset="0"/>
              </a:rPr>
            </a:br>
            <a:r>
              <a:rPr lang="de-AT" sz="2400" dirty="0" smtClean="0">
                <a:latin typeface="Century Gothic" pitchFamily="32" charset="0"/>
              </a:rPr>
              <a:t>„DEIN“ Verständnis? </a:t>
            </a:r>
          </a:p>
          <a:p>
            <a:pPr marL="514350" indent="-514350">
              <a:buClr>
                <a:srgbClr val="990000"/>
              </a:buClr>
              <a:defRPr/>
            </a:pPr>
            <a:r>
              <a:rPr lang="de-AT" sz="2400" dirty="0" smtClean="0">
                <a:latin typeface="Century Gothic" pitchFamily="32" charset="0"/>
              </a:rPr>
              <a:t>…und wie drückst du dein Verständnis in deinen Gesprächen aus? </a:t>
            </a:r>
            <a:br>
              <a:rPr lang="de-AT" sz="2400" dirty="0" smtClean="0">
                <a:latin typeface="Century Gothic" pitchFamily="32" charset="0"/>
              </a:rPr>
            </a:br>
            <a:endParaRPr lang="de-AT" sz="2400" dirty="0" smtClean="0">
              <a:latin typeface="Century Gothic" pitchFamily="32" charset="0"/>
            </a:endParaRPr>
          </a:p>
          <a:p>
            <a:pPr marL="514350" indent="-514350">
              <a:buClr>
                <a:srgbClr val="990000"/>
              </a:buClr>
              <a:defRPr/>
            </a:pPr>
            <a:r>
              <a:rPr lang="de-AT" sz="2400" dirty="0" smtClean="0">
                <a:latin typeface="Century Gothic" pitchFamily="32" charset="0"/>
              </a:rPr>
              <a:t>	</a:t>
            </a:r>
            <a:r>
              <a:rPr lang="de-AT" sz="2400" dirty="0" smtClean="0">
                <a:solidFill>
                  <a:srgbClr val="0070C0"/>
                </a:solidFill>
                <a:latin typeface="Century Gothic" pitchFamily="32" charset="0"/>
              </a:rPr>
              <a:t>Probiere es aus und hole dir Rückmeldung</a:t>
            </a:r>
            <a:br>
              <a:rPr lang="de-AT" sz="2400" dirty="0" smtClean="0">
                <a:solidFill>
                  <a:srgbClr val="0070C0"/>
                </a:solidFill>
                <a:latin typeface="Century Gothic" pitchFamily="32" charset="0"/>
              </a:rPr>
            </a:br>
            <a:endParaRPr lang="de-AT" sz="2400" dirty="0" smtClean="0">
              <a:solidFill>
                <a:srgbClr val="0070C0"/>
              </a:solidFill>
              <a:latin typeface="Century Gothic" pitchFamily="32" charset="0"/>
            </a:endParaRPr>
          </a:p>
          <a:p>
            <a:pPr marL="514350" indent="-514350">
              <a:buClr>
                <a:srgbClr val="990000"/>
              </a:buClr>
              <a:defRPr/>
            </a:pPr>
            <a:r>
              <a:rPr lang="de-AT" sz="2400" dirty="0" smtClean="0">
                <a:latin typeface="Century Gothic" pitchFamily="32" charset="0"/>
              </a:rPr>
              <a:t>Wie weit kannst du die folgenden Vorschläge </a:t>
            </a:r>
            <a:br>
              <a:rPr lang="de-AT" sz="2400" dirty="0" smtClean="0">
                <a:latin typeface="Century Gothic" pitchFamily="32" charset="0"/>
              </a:rPr>
            </a:br>
            <a:r>
              <a:rPr lang="de-AT" sz="2400" dirty="0" smtClean="0">
                <a:latin typeface="Century Gothic" pitchFamily="32" charset="0"/>
              </a:rPr>
              <a:t>gut heißen?</a:t>
            </a:r>
          </a:p>
          <a:p>
            <a:pPr marL="514350" indent="-514350">
              <a:buClr>
                <a:srgbClr val="990000"/>
              </a:buClr>
              <a:defRPr/>
            </a:pPr>
            <a:endParaRPr lang="de-AT" sz="2800" dirty="0" smtClean="0">
              <a:latin typeface="Century Gothic" pitchFamily="32" charset="0"/>
            </a:endParaRPr>
          </a:p>
          <a:p>
            <a:pP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p:cNvSpPr>
            <a:spLocks noGrp="1"/>
          </p:cNvSpPr>
          <p:nvPr>
            <p:ph type="title"/>
          </p:nvPr>
        </p:nvSpPr>
        <p:spPr>
          <a:xfrm>
            <a:off x="1043608" y="0"/>
            <a:ext cx="7769225" cy="1196752"/>
          </a:xfrm>
        </p:spPr>
        <p:txBody>
          <a:bodyPr/>
          <a:lstStyle/>
          <a:p>
            <a:r>
              <a:rPr lang="de-AT" sz="2800" dirty="0" smtClean="0"/>
              <a:t>Verständnis zeigen heißt oft: </a:t>
            </a:r>
            <a:br>
              <a:rPr lang="de-AT" sz="2800" dirty="0" smtClean="0"/>
            </a:br>
            <a:r>
              <a:rPr lang="de-AT" sz="2800" dirty="0" smtClean="0"/>
              <a:t>				Emotionen ansprechen</a:t>
            </a:r>
          </a:p>
        </p:txBody>
      </p:sp>
      <p:sp>
        <p:nvSpPr>
          <p:cNvPr id="51203" name="Inhaltsplatzhalter 2"/>
          <p:cNvSpPr>
            <a:spLocks noGrp="1"/>
          </p:cNvSpPr>
          <p:nvPr>
            <p:ph idx="1"/>
          </p:nvPr>
        </p:nvSpPr>
        <p:spPr>
          <a:xfrm>
            <a:off x="971600" y="1196752"/>
            <a:ext cx="7712025" cy="4930998"/>
          </a:xfrm>
        </p:spPr>
        <p:txBody>
          <a:bodyPr/>
          <a:lstStyle/>
          <a:p>
            <a:pPr marL="457200" indent="-457200">
              <a:buClr>
                <a:srgbClr val="990000"/>
              </a:buClr>
              <a:buNone/>
            </a:pPr>
            <a:r>
              <a:rPr lang="de-AT" sz="2400" dirty="0" smtClean="0">
                <a:latin typeface="Century Gothic" pitchFamily="34" charset="0"/>
              </a:rPr>
              <a:t>Mögliche Schritte zu einem „extremen“ Ende</a:t>
            </a:r>
          </a:p>
          <a:p>
            <a:pPr marL="457200" indent="-457200">
              <a:buClr>
                <a:srgbClr val="990000"/>
              </a:buClr>
              <a:buFont typeface="+mj-lt"/>
              <a:buAutoNum type="arabicPeriod"/>
            </a:pPr>
            <a:r>
              <a:rPr lang="de-AT" sz="2400" b="1" dirty="0" smtClean="0">
                <a:latin typeface="Century Gothic" pitchFamily="34" charset="0"/>
              </a:rPr>
              <a:t>Emotionen ansprechen: </a:t>
            </a:r>
            <a:r>
              <a:rPr lang="de-AT" sz="2400" dirty="0" smtClean="0">
                <a:latin typeface="Century Gothic" pitchFamily="34" charset="0"/>
              </a:rPr>
              <a:t/>
            </a:r>
            <a:br>
              <a:rPr lang="de-AT" sz="2400" dirty="0" smtClean="0">
                <a:latin typeface="Century Gothic" pitchFamily="34" charset="0"/>
              </a:rPr>
            </a:br>
            <a:r>
              <a:rPr lang="de-AT" sz="2400" dirty="0" smtClean="0">
                <a:latin typeface="Century Gothic" pitchFamily="34" charset="0"/>
              </a:rPr>
              <a:t>	</a:t>
            </a:r>
            <a:r>
              <a:rPr lang="de-AT" sz="2400" i="1" dirty="0" smtClean="0">
                <a:latin typeface="Century Gothic" pitchFamily="34" charset="0"/>
              </a:rPr>
              <a:t>Sie sind jetzt richtig verärgert</a:t>
            </a:r>
          </a:p>
          <a:p>
            <a:pPr marL="457200" indent="-457200">
              <a:buClr>
                <a:srgbClr val="990000"/>
              </a:buClr>
              <a:buFont typeface="+mj-lt"/>
              <a:buAutoNum type="arabicPeriod"/>
            </a:pPr>
            <a:r>
              <a:rPr lang="de-AT" sz="2400" b="1" dirty="0" smtClean="0">
                <a:latin typeface="Century Gothic" pitchFamily="34" charset="0"/>
              </a:rPr>
              <a:t>Emotionen nochmals ansprechen: </a:t>
            </a:r>
            <a:r>
              <a:rPr lang="de-AT" sz="2400" dirty="0" smtClean="0">
                <a:latin typeface="Century Gothic" pitchFamily="34" charset="0"/>
              </a:rPr>
              <a:t/>
            </a:r>
            <a:br>
              <a:rPr lang="de-AT" sz="2400" dirty="0" smtClean="0">
                <a:latin typeface="Century Gothic" pitchFamily="34" charset="0"/>
              </a:rPr>
            </a:br>
            <a:r>
              <a:rPr lang="de-AT" sz="2400" dirty="0" smtClean="0">
                <a:latin typeface="Century Gothic" pitchFamily="34" charset="0"/>
              </a:rPr>
              <a:t>	</a:t>
            </a:r>
            <a:r>
              <a:rPr lang="de-AT" sz="2400" i="1" dirty="0" smtClean="0">
                <a:latin typeface="Century Gothic" pitchFamily="34" charset="0"/>
              </a:rPr>
              <a:t>Ja ich merke, Sie sind richtig ärgerlich</a:t>
            </a:r>
          </a:p>
          <a:p>
            <a:pPr marL="457200" indent="-457200">
              <a:buClr>
                <a:srgbClr val="990000"/>
              </a:buClr>
              <a:buFont typeface="+mj-lt"/>
              <a:buAutoNum type="arabicPeriod"/>
            </a:pPr>
            <a:r>
              <a:rPr lang="de-AT" sz="2400" b="1" dirty="0" smtClean="0">
                <a:latin typeface="Century Gothic" pitchFamily="34" charset="0"/>
              </a:rPr>
              <a:t>Emotionen Bedeutung geben</a:t>
            </a:r>
            <a:r>
              <a:rPr lang="de-AT" sz="2400" dirty="0" smtClean="0">
                <a:latin typeface="Century Gothic" pitchFamily="34" charset="0"/>
              </a:rPr>
              <a:t>: </a:t>
            </a:r>
            <a:br>
              <a:rPr lang="de-AT" sz="2400" dirty="0" smtClean="0">
                <a:latin typeface="Century Gothic" pitchFamily="34" charset="0"/>
              </a:rPr>
            </a:br>
            <a:r>
              <a:rPr lang="de-AT" sz="2400" dirty="0" smtClean="0">
                <a:latin typeface="Century Gothic" pitchFamily="34" charset="0"/>
              </a:rPr>
              <a:t>	</a:t>
            </a:r>
            <a:r>
              <a:rPr lang="de-AT" sz="2400" i="1" dirty="0" smtClean="0">
                <a:latin typeface="Century Gothic" pitchFamily="34" charset="0"/>
              </a:rPr>
              <a:t>Nachdem Sie sich so sehr ärgern, merke ich, </a:t>
            </a:r>
            <a:br>
              <a:rPr lang="de-AT" sz="2400" i="1" dirty="0" smtClean="0">
                <a:latin typeface="Century Gothic" pitchFamily="34" charset="0"/>
              </a:rPr>
            </a:br>
            <a:r>
              <a:rPr lang="de-AT" sz="2400" i="1" dirty="0" smtClean="0">
                <a:latin typeface="Century Gothic" pitchFamily="34" charset="0"/>
              </a:rPr>
              <a:t>	wie wichtig Ihnen diese Sache ist</a:t>
            </a:r>
          </a:p>
          <a:p>
            <a:pPr marL="457200" indent="-457200">
              <a:buClr>
                <a:srgbClr val="990000"/>
              </a:buClr>
              <a:buFont typeface="+mj-lt"/>
              <a:buAutoNum type="arabicPeriod"/>
            </a:pPr>
            <a:r>
              <a:rPr lang="de-AT" sz="2400" b="1" dirty="0" smtClean="0">
                <a:latin typeface="Century Gothic" pitchFamily="34" charset="0"/>
              </a:rPr>
              <a:t>Begrenzung nennen: </a:t>
            </a:r>
            <a:r>
              <a:rPr lang="de-AT" sz="2400" dirty="0" smtClean="0">
                <a:latin typeface="Century Gothic" pitchFamily="34" charset="0"/>
              </a:rPr>
              <a:t/>
            </a:r>
            <a:br>
              <a:rPr lang="de-AT" sz="2400" dirty="0" smtClean="0">
                <a:latin typeface="Century Gothic" pitchFamily="34" charset="0"/>
              </a:rPr>
            </a:br>
            <a:r>
              <a:rPr lang="de-AT" sz="2400" dirty="0" smtClean="0">
                <a:latin typeface="Century Gothic" pitchFamily="34" charset="0"/>
              </a:rPr>
              <a:t>	</a:t>
            </a:r>
            <a:r>
              <a:rPr lang="de-AT" sz="2400" i="1" dirty="0" smtClean="0">
                <a:latin typeface="Century Gothic" pitchFamily="34" charset="0"/>
              </a:rPr>
              <a:t>Solange Sie so verärgert sind, können wir </a:t>
            </a:r>
            <a:br>
              <a:rPr lang="de-AT" sz="2400" i="1" dirty="0" smtClean="0">
                <a:latin typeface="Century Gothic" pitchFamily="34" charset="0"/>
              </a:rPr>
            </a:br>
            <a:r>
              <a:rPr lang="de-AT" sz="2400" i="1" dirty="0" smtClean="0">
                <a:latin typeface="Century Gothic" pitchFamily="34" charset="0"/>
              </a:rPr>
              <a:t>	kein klärendes Gespräch führen</a:t>
            </a:r>
          </a:p>
          <a:p>
            <a:pPr marL="457200" indent="-457200"/>
            <a:endParaRPr lang="de-AT" sz="2000" i="1" dirty="0" smtClean="0">
              <a:latin typeface="Century Gothic" pitchFamily="34" charset="0"/>
            </a:endParaRPr>
          </a:p>
          <a:p>
            <a:pPr marL="457200" indent="-457200">
              <a:buFont typeface="+mj-lt"/>
              <a:buAutoNum type="arabicPeriod"/>
            </a:pPr>
            <a:endParaRPr lang="de-AT" sz="2000" i="1" dirty="0" smtClean="0">
              <a:latin typeface="Century Gothic" pitchFamily="34" charset="0"/>
            </a:endParaRPr>
          </a:p>
          <a:p>
            <a:pPr marL="457200" indent="-457200">
              <a:buFont typeface="+mj-lt"/>
              <a:buAutoNum type="arabicPeriod"/>
            </a:pPr>
            <a:endParaRPr lang="de-AT" sz="2000" dirty="0" smtClean="0"/>
          </a:p>
          <a:p>
            <a:pPr marL="457200" indent="-457200">
              <a:buFont typeface="+mj-lt"/>
              <a:buAutoNum type="arabicPeriod"/>
            </a:pPr>
            <a:endParaRPr lang="de-AT" sz="2000" dirty="0" smtClean="0"/>
          </a:p>
          <a:p>
            <a:pPr marL="457200" indent="-457200">
              <a:buFont typeface="+mj-lt"/>
              <a:buAutoNum type="arabicPeriod"/>
            </a:pPr>
            <a:endParaRPr lang="de-AT"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277813"/>
            <a:ext cx="7772400" cy="7032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AT" sz="4000" smtClean="0">
              <a:latin typeface="Century Gothic" pitchFamily="32" charset="0"/>
            </a:endParaRPr>
          </a:p>
        </p:txBody>
      </p:sp>
      <p:sp>
        <p:nvSpPr>
          <p:cNvPr id="10242" name="Rectangle 2"/>
          <p:cNvSpPr>
            <a:spLocks noGrp="1" noChangeArrowheads="1"/>
          </p:cNvSpPr>
          <p:nvPr>
            <p:ph idx="1"/>
          </p:nvPr>
        </p:nvSpPr>
        <p:spPr>
          <a:xfrm>
            <a:off x="1066800" y="692150"/>
            <a:ext cx="7772400" cy="5832475"/>
          </a:xfrm>
        </p:spPr>
        <p:txBody>
          <a:bodyPr/>
          <a:lstStyle/>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latin typeface="Century Gothic" pitchFamily="32" charset="0"/>
              </a:rPr>
              <a:t>Wer sich zwei Tage Zeit nimmt, geht bereichert weg! Reicher an Wissen, vor allem reicher an Erfahrung</a:t>
            </a: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latin typeface="Century Gothic" pitchFamily="32" charset="0"/>
              </a:rPr>
              <a:t>Wer sich einlässt auf zwei Tage und dran bleibt, was er sich hier vornimmt, der ist in Zukunft </a:t>
            </a: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solidFill>
                  <a:srgbClr val="7E0000"/>
                </a:solidFill>
                <a:latin typeface="Century Gothic" pitchFamily="32" charset="0"/>
              </a:rPr>
              <a:t>weniger gestresst, </a:t>
            </a: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solidFill>
                  <a:srgbClr val="7E0000"/>
                </a:solidFill>
                <a:latin typeface="Century Gothic" pitchFamily="32" charset="0"/>
              </a:rPr>
              <a:t>weniger genervt, </a:t>
            </a: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solidFill>
                  <a:srgbClr val="7E0000"/>
                </a:solidFill>
                <a:latin typeface="Century Gothic" pitchFamily="32" charset="0"/>
              </a:rPr>
              <a:t>weniger verärgert und </a:t>
            </a: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solidFill>
                  <a:srgbClr val="7E0000"/>
                </a:solidFill>
                <a:latin typeface="Century Gothic" pitchFamily="32" charset="0"/>
              </a:rPr>
              <a:t>weniger frustriert</a:t>
            </a:r>
            <a:r>
              <a:rPr lang="de-AT" sz="2800" smtClean="0">
                <a:latin typeface="Century Gothic" pitchFamily="32" charset="0"/>
              </a:rPr>
              <a:t/>
            </a:r>
            <a:br>
              <a:rPr lang="de-AT" sz="2800" smtClean="0">
                <a:latin typeface="Century Gothic" pitchFamily="32" charset="0"/>
              </a:rPr>
            </a:br>
            <a:endParaRPr lang="de-AT" sz="2800" smtClean="0">
              <a:latin typeface="Century Gothic" pitchFamily="32" charset="0"/>
            </a:endParaRPr>
          </a:p>
          <a:p>
            <a:pPr marL="339725" indent="-339725" eaLnBrk="1" hangingPunct="1">
              <a:lnSpc>
                <a:spcPct val="80000"/>
              </a:lnSpc>
              <a:spcBef>
                <a:spcPts val="700"/>
              </a:spcBef>
              <a:buClr>
                <a:srgbClr val="7E00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600" smtClean="0">
                <a:latin typeface="Century Gothic" pitchFamily="32" charset="0"/>
              </a:rPr>
              <a:t>Positiv formuliert: </a:t>
            </a:r>
            <a:r>
              <a:rPr lang="de-AT" sz="2600" b="1" smtClean="0">
                <a:solidFill>
                  <a:srgbClr val="993300"/>
                </a:solidFill>
                <a:latin typeface="Century Gothic" pitchFamily="32" charset="0"/>
              </a:rPr>
              <a:t>Sie haben in Zukunft viele/mehr angenehme und erfolgreiche Gespräche; Sie sind sicherer, dass Sie als Gesprächspartner kompetent agieren.</a:t>
            </a:r>
          </a:p>
          <a:p>
            <a:pPr marL="339725" indent="-339725" eaLnBrk="1" hangingPunct="1">
              <a:lnSpc>
                <a:spcPct val="80000"/>
              </a:lnSpc>
              <a:spcBef>
                <a:spcPts val="700"/>
              </a:spcBef>
              <a:buClrTx/>
              <a:buSzPct val="80000"/>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de-AT" sz="2800" b="1" smtClean="0">
              <a:solidFill>
                <a:srgbClr val="993300"/>
              </a:solidFill>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10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tgtEl>
                                          <p:spTgt spid="10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tgtEl>
                                          <p:spTgt spid="10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102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tgtEl>
                                          <p:spTgt spid="102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tgtEl>
                                          <p:spTgt spid="1024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tgtEl>
                                          <p:spTgt spid="102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066800" y="836712"/>
            <a:ext cx="8077200" cy="4954488"/>
          </a:xfrm>
        </p:spPr>
        <p:txBody>
          <a:bodyPr/>
          <a:lstStyle/>
          <a:p>
            <a:pPr marL="457200" indent="-457200">
              <a:buClr>
                <a:srgbClr val="990000"/>
              </a:buClr>
              <a:buFont typeface="+mj-lt"/>
              <a:buAutoNum type="arabicPeriod" startAt="5"/>
            </a:pPr>
            <a:r>
              <a:rPr lang="de-AT" sz="2400" b="1" dirty="0" smtClean="0">
                <a:latin typeface="Century Gothic" pitchFamily="34" charset="0"/>
              </a:rPr>
              <a:t>Drohung: </a:t>
            </a:r>
            <a:r>
              <a:rPr lang="de-AT" sz="2600" dirty="0" smtClean="0">
                <a:latin typeface="Century Gothic" pitchFamily="34" charset="0"/>
              </a:rPr>
              <a:t/>
            </a:r>
            <a:br>
              <a:rPr lang="de-AT" sz="2600" dirty="0" smtClean="0">
                <a:latin typeface="Century Gothic" pitchFamily="34" charset="0"/>
              </a:rPr>
            </a:br>
            <a:r>
              <a:rPr lang="de-AT" sz="2600" dirty="0" smtClean="0">
                <a:latin typeface="Century Gothic" pitchFamily="34" charset="0"/>
              </a:rPr>
              <a:t>	</a:t>
            </a:r>
            <a:r>
              <a:rPr lang="de-AT" sz="2600" i="1" dirty="0" smtClean="0">
                <a:latin typeface="Century Gothic" pitchFamily="34" charset="0"/>
              </a:rPr>
              <a:t>Wenn Sie nicht ruhiger mit mir reden, </a:t>
            </a:r>
            <a:br>
              <a:rPr lang="de-AT" sz="2600" i="1" dirty="0" smtClean="0">
                <a:latin typeface="Century Gothic" pitchFamily="34" charset="0"/>
              </a:rPr>
            </a:br>
            <a:r>
              <a:rPr lang="de-AT" sz="2600" i="1" dirty="0" smtClean="0">
                <a:latin typeface="Century Gothic" pitchFamily="34" charset="0"/>
              </a:rPr>
              <a:t>	werden wir das  Gespräch </a:t>
            </a:r>
            <a:br>
              <a:rPr lang="de-AT" sz="2600" i="1" dirty="0" smtClean="0">
                <a:latin typeface="Century Gothic" pitchFamily="34" charset="0"/>
              </a:rPr>
            </a:br>
            <a:r>
              <a:rPr lang="de-AT" sz="2600" i="1" dirty="0" smtClean="0">
                <a:latin typeface="Century Gothic" pitchFamily="34" charset="0"/>
              </a:rPr>
              <a:t>	abbrechen müssen</a:t>
            </a:r>
            <a:endParaRPr lang="de-AT" sz="2600" dirty="0" smtClean="0">
              <a:latin typeface="Century Gothic" pitchFamily="34" charset="0"/>
            </a:endParaRPr>
          </a:p>
          <a:p>
            <a:pPr marL="457200" indent="-457200">
              <a:buClr>
                <a:srgbClr val="990000"/>
              </a:buClr>
              <a:buFont typeface="+mj-lt"/>
              <a:buAutoNum type="arabicPeriod" startAt="5"/>
            </a:pPr>
            <a:r>
              <a:rPr lang="de-AT" sz="2400" b="1" dirty="0" smtClean="0">
                <a:latin typeface="Century Gothic" pitchFamily="34" charset="0"/>
              </a:rPr>
              <a:t>Zurechtweisung: </a:t>
            </a:r>
            <a:r>
              <a:rPr lang="de-AT" sz="2600" dirty="0" smtClean="0">
                <a:latin typeface="Century Gothic" pitchFamily="34" charset="0"/>
              </a:rPr>
              <a:t/>
            </a:r>
            <a:br>
              <a:rPr lang="de-AT" sz="2600" dirty="0" smtClean="0">
                <a:latin typeface="Century Gothic" pitchFamily="34" charset="0"/>
              </a:rPr>
            </a:br>
            <a:r>
              <a:rPr lang="de-AT" sz="2600" dirty="0" smtClean="0">
                <a:latin typeface="Century Gothic" pitchFamily="34" charset="0"/>
              </a:rPr>
              <a:t>	</a:t>
            </a:r>
            <a:r>
              <a:rPr lang="de-AT" sz="2600" i="1" dirty="0" smtClean="0">
                <a:latin typeface="Century Gothic" pitchFamily="34" charset="0"/>
              </a:rPr>
              <a:t>Sie können nicht unentwegt so </a:t>
            </a:r>
            <a:br>
              <a:rPr lang="de-AT" sz="2600" i="1" dirty="0" smtClean="0">
                <a:latin typeface="Century Gothic" pitchFamily="34" charset="0"/>
              </a:rPr>
            </a:br>
            <a:r>
              <a:rPr lang="de-AT" sz="2600" i="1" dirty="0" smtClean="0">
                <a:latin typeface="Century Gothic" pitchFamily="34" charset="0"/>
              </a:rPr>
              <a:t>	mit mir reden!</a:t>
            </a:r>
          </a:p>
          <a:p>
            <a:pPr marL="457200" indent="-457200">
              <a:buClr>
                <a:srgbClr val="990000"/>
              </a:buClr>
              <a:buFont typeface="+mj-lt"/>
              <a:buAutoNum type="arabicPeriod" startAt="5"/>
            </a:pPr>
            <a:r>
              <a:rPr lang="de-AT" sz="2400" b="1" dirty="0" smtClean="0">
                <a:latin typeface="Century Gothic" pitchFamily="34" charset="0"/>
              </a:rPr>
              <a:t>Unterbrechung: </a:t>
            </a:r>
            <a:r>
              <a:rPr lang="de-AT" sz="2600" dirty="0" smtClean="0">
                <a:latin typeface="Century Gothic" pitchFamily="34" charset="0"/>
              </a:rPr>
              <a:t/>
            </a:r>
            <a:br>
              <a:rPr lang="de-AT" sz="2600" dirty="0" smtClean="0">
                <a:latin typeface="Century Gothic" pitchFamily="34" charset="0"/>
              </a:rPr>
            </a:br>
            <a:r>
              <a:rPr lang="de-AT" sz="2600" dirty="0" smtClean="0">
                <a:latin typeface="Century Gothic" pitchFamily="34" charset="0"/>
              </a:rPr>
              <a:t>	</a:t>
            </a:r>
            <a:r>
              <a:rPr lang="de-AT" sz="2600" i="1" dirty="0" smtClean="0">
                <a:latin typeface="Century Gothic" pitchFamily="34" charset="0"/>
              </a:rPr>
              <a:t>Setzen wir das Gespräch in…. Fort!</a:t>
            </a:r>
          </a:p>
          <a:p>
            <a:pPr marL="457200" indent="-457200">
              <a:buClr>
                <a:srgbClr val="990000"/>
              </a:buClr>
              <a:buFont typeface="+mj-lt"/>
              <a:buAutoNum type="arabicPeriod" startAt="5"/>
            </a:pPr>
            <a:r>
              <a:rPr lang="de-AT" sz="2400" b="1" dirty="0" smtClean="0">
                <a:latin typeface="Century Gothic" pitchFamily="34" charset="0"/>
              </a:rPr>
              <a:t>Ausgrenzung: </a:t>
            </a:r>
            <a:r>
              <a:rPr lang="de-AT" sz="2600" dirty="0" smtClean="0">
                <a:latin typeface="Century Gothic" pitchFamily="34" charset="0"/>
              </a:rPr>
              <a:t/>
            </a:r>
            <a:br>
              <a:rPr lang="de-AT" sz="2600" dirty="0" smtClean="0">
                <a:latin typeface="Century Gothic" pitchFamily="34" charset="0"/>
              </a:rPr>
            </a:br>
            <a:r>
              <a:rPr lang="de-AT" sz="2600" dirty="0" smtClean="0">
                <a:latin typeface="Century Gothic" pitchFamily="34" charset="0"/>
              </a:rPr>
              <a:t>	</a:t>
            </a:r>
            <a:r>
              <a:rPr lang="de-AT" sz="2600" i="1" dirty="0" smtClean="0">
                <a:latin typeface="Century Gothic" pitchFamily="34" charset="0"/>
              </a:rPr>
              <a:t>Jetzt ersuche ich Sie, den Raum </a:t>
            </a:r>
            <a:br>
              <a:rPr lang="de-AT" sz="2600" i="1" dirty="0" smtClean="0">
                <a:latin typeface="Century Gothic" pitchFamily="34" charset="0"/>
              </a:rPr>
            </a:br>
            <a:r>
              <a:rPr lang="de-AT" sz="2600" i="1" dirty="0" smtClean="0">
                <a:latin typeface="Century Gothic" pitchFamily="34" charset="0"/>
              </a:rPr>
              <a:t>	zu verlassen!</a:t>
            </a:r>
          </a:p>
          <a:p>
            <a:pPr marL="457200" indent="-457200">
              <a:buClr>
                <a:srgbClr val="990000"/>
              </a:buClr>
              <a:buFont typeface="+mj-lt"/>
              <a:buAutoNum type="arabicPeriod" startAt="5"/>
            </a:pPr>
            <a:r>
              <a:rPr lang="de-AT" sz="2400" b="1" dirty="0" smtClean="0">
                <a:latin typeface="Century Gothic" pitchFamily="34" charset="0"/>
              </a:rPr>
              <a:t>Handeln:</a:t>
            </a:r>
            <a:r>
              <a:rPr lang="de-AT" sz="2600" dirty="0" smtClean="0">
                <a:latin typeface="Century Gothic" pitchFamily="34" charset="0"/>
              </a:rPr>
              <a:t> Jemand holen, läuten….</a:t>
            </a:r>
          </a:p>
          <a:p>
            <a:endParaRPr lang="de-AT"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1043608" y="476672"/>
            <a:ext cx="7772400" cy="603250"/>
          </a:xfrm>
        </p:spPr>
        <p:txBody>
          <a:bodyPr/>
          <a:lstStyle/>
          <a:p>
            <a:r>
              <a:rPr lang="de-DE" sz="2800" dirty="0" smtClean="0">
                <a:latin typeface="Century Gothic" pitchFamily="34" charset="0"/>
              </a:rPr>
              <a:t>Wenn deine Fälle nichts (mehr) hergeben </a:t>
            </a:r>
            <a:r>
              <a:rPr lang="de-DE" sz="2800" dirty="0" smtClean="0">
                <a:latin typeface="Century Gothic" pitchFamily="34" charset="0"/>
                <a:sym typeface="Wingdings" pitchFamily="2" charset="2"/>
              </a:rPr>
              <a:t></a:t>
            </a:r>
            <a:r>
              <a:rPr lang="de-DE" sz="2800" dirty="0" smtClean="0">
                <a:latin typeface="Century Gothic" pitchFamily="34" charset="0"/>
              </a:rPr>
              <a:t>Musterverhandlungen aus </a:t>
            </a:r>
            <a:r>
              <a:rPr lang="de-DE" sz="2800" dirty="0">
                <a:latin typeface="Century Gothic" pitchFamily="34" charset="0"/>
              </a:rPr>
              <a:t>dem </a:t>
            </a:r>
            <a:r>
              <a:rPr lang="de-DE" sz="2800" dirty="0" smtClean="0">
                <a:latin typeface="Century Gothic" pitchFamily="34" charset="0"/>
              </a:rPr>
              <a:t>Alltag</a:t>
            </a:r>
            <a:endParaRPr lang="de-DE" sz="2800" dirty="0">
              <a:latin typeface="Century Gothic" pitchFamily="34" charset="0"/>
            </a:endParaRPr>
          </a:p>
        </p:txBody>
      </p:sp>
      <p:sp>
        <p:nvSpPr>
          <p:cNvPr id="175107" name="Rectangle 3"/>
          <p:cNvSpPr>
            <a:spLocks noGrp="1" noChangeArrowheads="1"/>
          </p:cNvSpPr>
          <p:nvPr>
            <p:ph type="body" idx="1"/>
          </p:nvPr>
        </p:nvSpPr>
        <p:spPr>
          <a:xfrm>
            <a:off x="1066800" y="1484784"/>
            <a:ext cx="8077200" cy="5732462"/>
          </a:xfrm>
        </p:spPr>
        <p:txBody>
          <a:bodyPr/>
          <a:lstStyle/>
          <a:p>
            <a:pPr>
              <a:lnSpc>
                <a:spcPct val="90000"/>
              </a:lnSpc>
            </a:pPr>
            <a:r>
              <a:rPr lang="de-DE" sz="2000" b="1" dirty="0">
                <a:latin typeface="Century Gothic" pitchFamily="34" charset="0"/>
              </a:rPr>
              <a:t>Unter Kollegen</a:t>
            </a:r>
            <a:r>
              <a:rPr lang="de-DE" sz="2000" dirty="0">
                <a:latin typeface="Century Gothic" pitchFamily="34" charset="0"/>
              </a:rPr>
              <a:t>: Arbeitsabläufe, Arbeitsverteilung, 	Regeln des Zusammenlebens</a:t>
            </a:r>
          </a:p>
          <a:p>
            <a:pPr>
              <a:lnSpc>
                <a:spcPct val="90000"/>
              </a:lnSpc>
            </a:pPr>
            <a:r>
              <a:rPr lang="de-DE" sz="2000" b="1" dirty="0">
                <a:latin typeface="Century Gothic" pitchFamily="34" charset="0"/>
              </a:rPr>
              <a:t>Unter Nachbarn:</a:t>
            </a:r>
            <a:r>
              <a:rPr lang="de-DE" sz="2000" dirty="0">
                <a:latin typeface="Century Gothic" pitchFamily="34" charset="0"/>
              </a:rPr>
              <a:t> Vereinbarungen zur Grenze, zu 	belastenden Lebensweisen,….</a:t>
            </a:r>
          </a:p>
          <a:p>
            <a:pPr>
              <a:lnSpc>
                <a:spcPct val="90000"/>
              </a:lnSpc>
            </a:pPr>
            <a:r>
              <a:rPr lang="de-DE" sz="2000" b="1" dirty="0">
                <a:latin typeface="Century Gothic" pitchFamily="34" charset="0"/>
              </a:rPr>
              <a:t>Unter Geschwistern</a:t>
            </a:r>
            <a:r>
              <a:rPr lang="de-DE" sz="2000" dirty="0">
                <a:latin typeface="Century Gothic" pitchFamily="34" charset="0"/>
              </a:rPr>
              <a:t>: Eltern, Elternhaus, Grund, Erbe</a:t>
            </a:r>
          </a:p>
          <a:p>
            <a:pPr>
              <a:lnSpc>
                <a:spcPct val="90000"/>
              </a:lnSpc>
            </a:pPr>
            <a:r>
              <a:rPr lang="de-DE" sz="2000" b="1" dirty="0">
                <a:latin typeface="Century Gothic" pitchFamily="34" charset="0"/>
              </a:rPr>
              <a:t>Unter Freunden</a:t>
            </a:r>
            <a:r>
              <a:rPr lang="de-DE" sz="2000" dirty="0">
                <a:latin typeface="Century Gothic" pitchFamily="34" charset="0"/>
              </a:rPr>
              <a:t>: </a:t>
            </a:r>
            <a:r>
              <a:rPr lang="de-DE" sz="2000" dirty="0" smtClean="0">
                <a:latin typeface="Century Gothic" pitchFamily="34" charset="0"/>
              </a:rPr>
              <a:t>Freizeit</a:t>
            </a:r>
            <a:r>
              <a:rPr lang="de-DE" sz="2000" dirty="0">
                <a:latin typeface="Century Gothic" pitchFamily="34" charset="0"/>
              </a:rPr>
              <a:t>, Urlaub,</a:t>
            </a:r>
          </a:p>
          <a:p>
            <a:pPr>
              <a:lnSpc>
                <a:spcPct val="90000"/>
              </a:lnSpc>
            </a:pPr>
            <a:r>
              <a:rPr lang="de-DE" sz="2000" b="1" dirty="0">
                <a:latin typeface="Century Gothic" pitchFamily="34" charset="0"/>
              </a:rPr>
              <a:t>Mit den (alten) Eltern</a:t>
            </a:r>
            <a:r>
              <a:rPr lang="de-DE" sz="2000" dirty="0">
                <a:latin typeface="Century Gothic" pitchFamily="34" charset="0"/>
              </a:rPr>
              <a:t>: Anderer Umgang, andere 	Gewohnheiten</a:t>
            </a:r>
          </a:p>
          <a:p>
            <a:pPr>
              <a:lnSpc>
                <a:spcPct val="90000"/>
              </a:lnSpc>
            </a:pPr>
            <a:r>
              <a:rPr lang="de-DE" sz="2000" b="1" dirty="0">
                <a:latin typeface="Century Gothic" pitchFamily="34" charset="0"/>
              </a:rPr>
              <a:t>Mit der Partnerin/dem Partner:</a:t>
            </a:r>
            <a:r>
              <a:rPr lang="de-DE" sz="2000" dirty="0">
                <a:latin typeface="Century Gothic" pitchFamily="34" charset="0"/>
              </a:rPr>
              <a:t>  Lebensgewohnheiten, </a:t>
            </a:r>
            <a:r>
              <a:rPr lang="de-DE" sz="2000" dirty="0" smtClean="0">
                <a:latin typeface="Century Gothic" pitchFamily="34" charset="0"/>
              </a:rPr>
              <a:t>Wünsche</a:t>
            </a:r>
            <a:r>
              <a:rPr lang="de-DE" sz="2000" dirty="0">
                <a:latin typeface="Century Gothic" pitchFamily="34" charset="0"/>
              </a:rPr>
              <a:t>, eigene Entscheidungen</a:t>
            </a:r>
          </a:p>
          <a:p>
            <a:pPr>
              <a:lnSpc>
                <a:spcPct val="90000"/>
              </a:lnSpc>
            </a:pPr>
            <a:r>
              <a:rPr lang="de-DE" sz="2000" b="1" dirty="0">
                <a:latin typeface="Century Gothic" pitchFamily="34" charset="0"/>
              </a:rPr>
              <a:t>Mit den Kindern:</a:t>
            </a:r>
            <a:r>
              <a:rPr lang="de-DE" sz="2000" dirty="0">
                <a:latin typeface="Century Gothic" pitchFamily="34" charset="0"/>
              </a:rPr>
              <a:t> Erlaubnis, Verbot, Vereinbarung</a:t>
            </a:r>
          </a:p>
          <a:p>
            <a:pPr>
              <a:lnSpc>
                <a:spcPct val="90000"/>
              </a:lnSpc>
            </a:pPr>
            <a:r>
              <a:rPr lang="de-DE" sz="2000" b="1" dirty="0">
                <a:latin typeface="Century Gothic" pitchFamily="34" charset="0"/>
              </a:rPr>
              <a:t>Mit dem Chef</a:t>
            </a:r>
            <a:r>
              <a:rPr lang="de-DE" sz="2000" dirty="0">
                <a:latin typeface="Century Gothic" pitchFamily="34" charset="0"/>
              </a:rPr>
              <a:t>: Fortbildung, Urlaub, Beschuldigung, 	Gehalt</a:t>
            </a:r>
          </a:p>
        </p:txBody>
      </p:sp>
    </p:spTree>
  </p:cSld>
  <p:clrMapOvr>
    <a:masterClrMapping/>
  </p:clrMapOvr>
  <p:transition>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1066800" y="332655"/>
            <a:ext cx="8077200" cy="1111969"/>
          </a:xfrm>
        </p:spPr>
        <p:txBody>
          <a:bodyPr/>
          <a:lstStyle/>
          <a:p>
            <a:r>
              <a:rPr lang="de-AT" sz="2400" b="1" dirty="0" smtClean="0">
                <a:latin typeface="Century Gothic" pitchFamily="32" charset="0"/>
              </a:rPr>
              <a:t>													</a:t>
            </a:r>
            <a:r>
              <a:rPr lang="de-AT" sz="2600" b="1" dirty="0" smtClean="0">
                <a:latin typeface="Century Gothic" pitchFamily="32" charset="0"/>
              </a:rPr>
              <a:t>															- </a:t>
            </a:r>
            <a:r>
              <a:rPr lang="de-AT" sz="2600" b="1" dirty="0" err="1" smtClean="0">
                <a:latin typeface="Century Gothic" pitchFamily="32" charset="0"/>
              </a:rPr>
              <a:t>bewusstsein</a:t>
            </a:r>
            <a:r>
              <a:rPr lang="de-AT" sz="2600" b="1" dirty="0" smtClean="0">
                <a:latin typeface="Century Gothic" pitchFamily="32" charset="0"/>
              </a:rPr>
              <a:t>?</a:t>
            </a:r>
            <a:br>
              <a:rPr lang="de-AT" sz="2600" b="1" dirty="0" smtClean="0">
                <a:latin typeface="Century Gothic" pitchFamily="32" charset="0"/>
              </a:rPr>
            </a:br>
            <a:r>
              <a:rPr lang="de-AT" sz="2600" b="1" dirty="0" smtClean="0">
                <a:latin typeface="Century Gothic" pitchFamily="32" charset="0"/>
              </a:rPr>
              <a:t>   Wie steht‘s mit dem Selbst-	- wert(</a:t>
            </a:r>
            <a:r>
              <a:rPr lang="de-AT" sz="2600" b="1" dirty="0" err="1" smtClean="0">
                <a:latin typeface="Century Gothic" pitchFamily="32" charset="0"/>
              </a:rPr>
              <a:t>gefühl</a:t>
            </a:r>
            <a:r>
              <a:rPr lang="de-AT" sz="2600" b="1" dirty="0" smtClean="0">
                <a:latin typeface="Century Gothic" pitchFamily="32" charset="0"/>
              </a:rPr>
              <a:t>)													- achtung</a:t>
            </a:r>
          </a:p>
        </p:txBody>
      </p:sp>
      <p:sp>
        <p:nvSpPr>
          <p:cNvPr id="22531" name="Inhaltsplatzhalter 2"/>
          <p:cNvSpPr>
            <a:spLocks noGrp="1"/>
          </p:cNvSpPr>
          <p:nvPr>
            <p:ph idx="1"/>
          </p:nvPr>
        </p:nvSpPr>
        <p:spPr>
          <a:xfrm>
            <a:off x="827584" y="1604963"/>
            <a:ext cx="8316416" cy="4522787"/>
          </a:xfrm>
        </p:spPr>
        <p:txBody>
          <a:bodyPr/>
          <a:lstStyle/>
          <a:p>
            <a:pPr>
              <a:buClr>
                <a:srgbClr val="990000"/>
              </a:buClr>
            </a:pPr>
            <a:r>
              <a:rPr lang="de-AT" sz="2400" dirty="0" smtClean="0">
                <a:latin typeface="Century Gothic" pitchFamily="32" charset="0"/>
              </a:rPr>
              <a:t>Je schwieriger die Situation, umso wichtiger sind </a:t>
            </a:r>
            <a:br>
              <a:rPr lang="de-AT" sz="2400" dirty="0" smtClean="0">
                <a:latin typeface="Century Gothic" pitchFamily="32" charset="0"/>
              </a:rPr>
            </a:br>
            <a:r>
              <a:rPr lang="de-AT" sz="2400" dirty="0" smtClean="0">
                <a:latin typeface="Century Gothic" pitchFamily="32" charset="0"/>
              </a:rPr>
              <a:t>Selbst-</a:t>
            </a:r>
            <a:r>
              <a:rPr lang="de-AT" sz="2400" dirty="0" err="1" smtClean="0">
                <a:latin typeface="Century Gothic" pitchFamily="32" charset="0"/>
              </a:rPr>
              <a:t>bewusstsein</a:t>
            </a:r>
            <a:r>
              <a:rPr lang="de-AT" sz="2400" dirty="0" smtClean="0">
                <a:latin typeface="Century Gothic" pitchFamily="32" charset="0"/>
              </a:rPr>
              <a:t>    S-achtung    S-wert(</a:t>
            </a:r>
            <a:r>
              <a:rPr lang="de-AT" sz="2400" dirty="0" err="1" smtClean="0">
                <a:latin typeface="Century Gothic" pitchFamily="32" charset="0"/>
              </a:rPr>
              <a:t>gefühl</a:t>
            </a:r>
            <a:r>
              <a:rPr lang="de-AT" sz="2400" dirty="0" smtClean="0">
                <a:latin typeface="Century Gothic" pitchFamily="32" charset="0"/>
              </a:rPr>
              <a:t>) </a:t>
            </a:r>
          </a:p>
          <a:p>
            <a:pPr>
              <a:buClr>
                <a:srgbClr val="990000"/>
              </a:buClr>
            </a:pPr>
            <a:r>
              <a:rPr lang="de-AT" sz="2400" dirty="0" smtClean="0">
                <a:latin typeface="Century Gothic" pitchFamily="32" charset="0"/>
              </a:rPr>
              <a:t>Nur mit gutem SBW/SA/SWG bleiben wir souverän</a:t>
            </a:r>
          </a:p>
          <a:p>
            <a:pPr>
              <a:buClr>
                <a:srgbClr val="990000"/>
              </a:buClr>
            </a:pPr>
            <a:r>
              <a:rPr lang="de-AT" sz="2400" dirty="0" smtClean="0">
                <a:latin typeface="Century Gothic" pitchFamily="32" charset="0"/>
              </a:rPr>
              <a:t>Mit geringem SBW/SA/SWG fühlen wir uns schnell angegriffen, abgewertet… und reagieren emotional und reflexartig</a:t>
            </a:r>
          </a:p>
          <a:p>
            <a:pPr>
              <a:buClr>
                <a:srgbClr val="990000"/>
              </a:buClr>
            </a:pPr>
            <a:r>
              <a:rPr lang="de-AT" sz="2400" dirty="0" smtClean="0">
                <a:latin typeface="Century Gothic" pitchFamily="32" charset="0"/>
              </a:rPr>
              <a:t>Die (</a:t>
            </a:r>
            <a:r>
              <a:rPr lang="de-AT" sz="2400" dirty="0" err="1" smtClean="0">
                <a:latin typeface="Century Gothic" pitchFamily="32" charset="0"/>
              </a:rPr>
              <a:t>Kommunikations</a:t>
            </a:r>
            <a:r>
              <a:rPr lang="de-AT" sz="2400" dirty="0" smtClean="0">
                <a:latin typeface="Century Gothic" pitchFamily="32" charset="0"/>
              </a:rPr>
              <a:t>)</a:t>
            </a:r>
            <a:r>
              <a:rPr lang="de-AT" sz="2400" b="1" dirty="0" smtClean="0">
                <a:latin typeface="Century Gothic" pitchFamily="32" charset="0"/>
              </a:rPr>
              <a:t>Techniken</a:t>
            </a:r>
            <a:r>
              <a:rPr lang="de-AT" sz="2400" dirty="0" smtClean="0">
                <a:latin typeface="Century Gothic" pitchFamily="32" charset="0"/>
              </a:rPr>
              <a:t> stärken unser SWG; ohne SWG können wir die Technik nicht gut nutzen.</a:t>
            </a:r>
          </a:p>
          <a:p>
            <a:pPr>
              <a:buClr>
                <a:srgbClr val="990000"/>
              </a:buClr>
            </a:pPr>
            <a:r>
              <a:rPr lang="de-AT" sz="2800" dirty="0" smtClean="0">
                <a:solidFill>
                  <a:srgbClr val="7E0000"/>
                </a:solidFill>
                <a:latin typeface="Century Gothic" pitchFamily="32" charset="0"/>
              </a:rPr>
              <a:t>Welchen Stellenwert hat SBW/SA/SWG in….?</a:t>
            </a:r>
          </a:p>
          <a:p>
            <a:pPr>
              <a:buClr>
                <a:srgbClr val="990000"/>
              </a:buClr>
            </a:pPr>
            <a:r>
              <a:rPr lang="de-AT" sz="2800" dirty="0" smtClean="0">
                <a:solidFill>
                  <a:srgbClr val="7E0000"/>
                </a:solidFill>
                <a:latin typeface="Century Gothic" pitchFamily="32" charset="0"/>
              </a:rPr>
              <a:t>Wie schätzt du dein SBW/SA/SW ein?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260648"/>
            <a:ext cx="7769225" cy="1433512"/>
          </a:xfrm>
        </p:spPr>
        <p:txBody>
          <a:bodyPr/>
          <a:lstStyle/>
          <a:p>
            <a:r>
              <a:rPr lang="de-AT" dirty="0" smtClean="0">
                <a:latin typeface="Century Gothic" pitchFamily="34" charset="0"/>
              </a:rPr>
              <a:t>Selbstwert/</a:t>
            </a:r>
            <a:r>
              <a:rPr lang="de-AT" dirty="0" err="1" smtClean="0">
                <a:latin typeface="Century Gothic" pitchFamily="34" charset="0"/>
              </a:rPr>
              <a:t>gefühl</a:t>
            </a:r>
            <a:endParaRPr lang="de-AT" dirty="0">
              <a:latin typeface="Century Gothic" pitchFamily="34" charset="0"/>
            </a:endParaRPr>
          </a:p>
        </p:txBody>
      </p:sp>
      <p:sp>
        <p:nvSpPr>
          <p:cNvPr id="3" name="Inhaltsplatzhalter 2"/>
          <p:cNvSpPr>
            <a:spLocks noGrp="1"/>
          </p:cNvSpPr>
          <p:nvPr>
            <p:ph idx="1"/>
          </p:nvPr>
        </p:nvSpPr>
        <p:spPr>
          <a:xfrm>
            <a:off x="971600" y="1988840"/>
            <a:ext cx="7712025" cy="4138910"/>
          </a:xfrm>
        </p:spPr>
        <p:txBody>
          <a:bodyPr/>
          <a:lstStyle/>
          <a:p>
            <a:pPr marL="514350" indent="-514350">
              <a:buClr>
                <a:srgbClr val="990000"/>
              </a:buClr>
              <a:defRPr/>
            </a:pPr>
            <a:r>
              <a:rPr lang="de-AT" sz="2800" dirty="0" smtClean="0">
                <a:latin typeface="Century Gothic" pitchFamily="32" charset="0"/>
              </a:rPr>
              <a:t>Ist in deinen beiden Fällen dein Selbst-W, SWG, deine Selbstsicherheit gefährdet?</a:t>
            </a:r>
          </a:p>
          <a:p>
            <a:pPr marL="514350" indent="-514350">
              <a:buClr>
                <a:srgbClr val="990000"/>
              </a:buClr>
              <a:defRPr/>
            </a:pPr>
            <a:r>
              <a:rPr lang="de-AT" sz="2800" dirty="0" smtClean="0">
                <a:latin typeface="Century Gothic" pitchFamily="32" charset="0"/>
              </a:rPr>
              <a:t>Wie äußert sich das? </a:t>
            </a:r>
            <a:br>
              <a:rPr lang="de-AT" sz="2800" dirty="0" smtClean="0">
                <a:latin typeface="Century Gothic" pitchFamily="32" charset="0"/>
              </a:rPr>
            </a:br>
            <a:r>
              <a:rPr lang="de-AT" sz="2800" dirty="0" smtClean="0">
                <a:latin typeface="Century Gothic" pitchFamily="32" charset="0"/>
              </a:rPr>
              <a:t>			Wie erlebst du das?</a:t>
            </a:r>
          </a:p>
          <a:p>
            <a:pPr marL="514350" indent="-514350">
              <a:buClr>
                <a:srgbClr val="990000"/>
              </a:buClr>
              <a:defRPr/>
            </a:pPr>
            <a:r>
              <a:rPr lang="de-AT" sz="2800" dirty="0" smtClean="0">
                <a:latin typeface="Century Gothic" pitchFamily="32" charset="0"/>
              </a:rPr>
              <a:t>Was könnte dich sicherer machen?</a:t>
            </a:r>
          </a:p>
          <a:p>
            <a:endParaRPr lang="de-A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a:xfrm>
            <a:off x="971550" y="333375"/>
            <a:ext cx="7769225" cy="863600"/>
          </a:xfrm>
        </p:spPr>
        <p:txBody>
          <a:bodyPr/>
          <a:lstStyle/>
          <a:p>
            <a:r>
              <a:rPr lang="de-AT" dirty="0" smtClean="0">
                <a:latin typeface="Century Gothic" pitchFamily="34" charset="0"/>
              </a:rPr>
              <a:t>Emotionen</a:t>
            </a:r>
            <a:endParaRPr lang="de-AT" sz="2400" dirty="0" smtClean="0">
              <a:latin typeface="Century Gothic" pitchFamily="34" charset="0"/>
            </a:endParaRPr>
          </a:p>
        </p:txBody>
      </p:sp>
      <p:sp>
        <p:nvSpPr>
          <p:cNvPr id="3" name="Inhaltsplatzhalter 2"/>
          <p:cNvSpPr>
            <a:spLocks noGrp="1"/>
          </p:cNvSpPr>
          <p:nvPr>
            <p:ph idx="1"/>
          </p:nvPr>
        </p:nvSpPr>
        <p:spPr>
          <a:xfrm>
            <a:off x="971550" y="1196752"/>
            <a:ext cx="7993063" cy="5435823"/>
          </a:xfrm>
        </p:spPr>
        <p:txBody>
          <a:bodyPr/>
          <a:lstStyle/>
          <a:p>
            <a:pPr>
              <a:defRPr/>
            </a:pPr>
            <a:endParaRPr lang="de-AT" sz="1100" dirty="0" smtClean="0">
              <a:latin typeface="Century Gothic" pitchFamily="32" charset="0"/>
            </a:endParaRPr>
          </a:p>
          <a:p>
            <a:pPr marL="514350" indent="-514350">
              <a:buClr>
                <a:srgbClr val="990000"/>
              </a:buClr>
              <a:buFont typeface="Arial" pitchFamily="34" charset="0"/>
              <a:buChar char="•"/>
              <a:defRPr/>
            </a:pPr>
            <a:r>
              <a:rPr lang="de-AT" sz="2800" dirty="0" smtClean="0">
                <a:latin typeface="Century Gothic" pitchFamily="32" charset="0"/>
              </a:rPr>
              <a:t>Wie ist in deinen Fällen das Verhältnis: Sachlich : emotional</a:t>
            </a:r>
          </a:p>
          <a:p>
            <a:pPr marL="514350" indent="-514350">
              <a:buClr>
                <a:srgbClr val="990000"/>
              </a:buClr>
              <a:buFont typeface="Arial" pitchFamily="34" charset="0"/>
              <a:buChar char="•"/>
              <a:defRPr/>
            </a:pPr>
            <a:r>
              <a:rPr lang="de-AT" sz="2800" dirty="0" smtClean="0">
                <a:latin typeface="Century Gothic" pitchFamily="32" charset="0"/>
              </a:rPr>
              <a:t>	</a:t>
            </a:r>
            <a:r>
              <a:rPr lang="de-AT" sz="2400" dirty="0" smtClean="0">
                <a:latin typeface="Century Gothic" pitchFamily="32" charset="0"/>
              </a:rPr>
              <a:t>80  :  20</a:t>
            </a:r>
          </a:p>
          <a:p>
            <a:pPr marL="514350" indent="-514350">
              <a:buClr>
                <a:srgbClr val="990000"/>
              </a:buClr>
              <a:buFont typeface="Arial" pitchFamily="34" charset="0"/>
              <a:buChar char="•"/>
              <a:defRPr/>
            </a:pPr>
            <a:r>
              <a:rPr lang="de-AT" sz="2400" dirty="0" smtClean="0">
                <a:latin typeface="Century Gothic" pitchFamily="32" charset="0"/>
              </a:rPr>
              <a:t>    50  :  50 </a:t>
            </a:r>
          </a:p>
          <a:p>
            <a:pPr marL="514350" indent="-514350">
              <a:buClr>
                <a:srgbClr val="990000"/>
              </a:buClr>
              <a:buFont typeface="Arial" pitchFamily="34" charset="0"/>
              <a:buChar char="•"/>
              <a:defRPr/>
            </a:pPr>
            <a:r>
              <a:rPr lang="de-AT" sz="2400" dirty="0" smtClean="0">
                <a:latin typeface="Century Gothic" pitchFamily="32" charset="0"/>
              </a:rPr>
              <a:t>    20  :  80</a:t>
            </a:r>
          </a:p>
          <a:p>
            <a:pPr marL="514350" indent="-514350">
              <a:buClr>
                <a:srgbClr val="990000"/>
              </a:buClr>
              <a:buFont typeface="Arial" pitchFamily="34" charset="0"/>
              <a:buChar char="•"/>
              <a:defRPr/>
            </a:pPr>
            <a:r>
              <a:rPr lang="de-AT" sz="2400" dirty="0" smtClean="0">
                <a:latin typeface="Century Gothic" pitchFamily="32" charset="0"/>
              </a:rPr>
              <a:t>   …..</a:t>
            </a:r>
          </a:p>
          <a:p>
            <a:pPr marL="514350" indent="-514350">
              <a:buClr>
                <a:srgbClr val="990000"/>
              </a:buClr>
              <a:buFont typeface="Arial" pitchFamily="34" charset="0"/>
              <a:buChar char="•"/>
              <a:defRPr/>
            </a:pPr>
            <a:r>
              <a:rPr lang="de-AT" sz="2800" dirty="0" smtClean="0">
                <a:latin typeface="Century Gothic" pitchFamily="32" charset="0"/>
              </a:rPr>
              <a:t>Welche Emotionen sind bei dir und beim GP im Spiel? (vgl. S. 6 </a:t>
            </a:r>
            <a:r>
              <a:rPr lang="de-AT" sz="2800" dirty="0" err="1" smtClean="0">
                <a:latin typeface="Century Gothic" pitchFamily="32" charset="0"/>
              </a:rPr>
              <a:t>Nr</a:t>
            </a:r>
            <a:r>
              <a:rPr lang="de-AT" sz="2800" dirty="0" smtClean="0">
                <a:latin typeface="Century Gothic" pitchFamily="32" charset="0"/>
              </a:rPr>
              <a:t> 3-5 und S. 24 -26)</a:t>
            </a:r>
          </a:p>
          <a:p>
            <a:pPr marL="514350" indent="-514350">
              <a:buClr>
                <a:srgbClr val="990000"/>
              </a:buClr>
              <a:buFont typeface="Arial" pitchFamily="34" charset="0"/>
              <a:buChar char="•"/>
              <a:defRPr/>
            </a:pPr>
            <a:endParaRPr lang="de-AT" sz="2800" dirty="0" smtClean="0">
              <a:latin typeface="Century Gothic" pitchFamily="32" charset="0"/>
            </a:endParaRPr>
          </a:p>
          <a:p>
            <a:pPr>
              <a:buClr>
                <a:srgbClr val="990000"/>
              </a:buCl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el 1"/>
          <p:cNvSpPr>
            <a:spLocks noGrp="1"/>
          </p:cNvSpPr>
          <p:nvPr>
            <p:ph type="title"/>
          </p:nvPr>
        </p:nvSpPr>
        <p:spPr>
          <a:xfrm>
            <a:off x="971600" y="0"/>
            <a:ext cx="7769225" cy="863600"/>
          </a:xfrm>
        </p:spPr>
        <p:txBody>
          <a:bodyPr/>
          <a:lstStyle/>
          <a:p>
            <a:r>
              <a:rPr lang="de-AT" sz="4000" dirty="0" smtClean="0"/>
              <a:t>Widerstand</a:t>
            </a:r>
            <a:endParaRPr lang="de-AT" sz="2000" dirty="0" smtClean="0"/>
          </a:p>
        </p:txBody>
      </p:sp>
      <p:sp>
        <p:nvSpPr>
          <p:cNvPr id="3" name="Inhaltsplatzhalter 2"/>
          <p:cNvSpPr>
            <a:spLocks noGrp="1"/>
          </p:cNvSpPr>
          <p:nvPr>
            <p:ph idx="1"/>
          </p:nvPr>
        </p:nvSpPr>
        <p:spPr>
          <a:xfrm>
            <a:off x="1042988" y="764704"/>
            <a:ext cx="8101012" cy="5867871"/>
          </a:xfrm>
        </p:spPr>
        <p:txBody>
          <a:bodyPr/>
          <a:lstStyle/>
          <a:p>
            <a:pPr>
              <a:defRPr/>
            </a:pPr>
            <a:endParaRPr lang="de-AT" sz="1100" dirty="0" smtClean="0">
              <a:latin typeface="Century Gothic" pitchFamily="32" charset="0"/>
            </a:endParaRPr>
          </a:p>
          <a:p>
            <a:pPr marL="514350" indent="-514350">
              <a:buClr>
                <a:srgbClr val="990000"/>
              </a:buClr>
              <a:defRPr/>
            </a:pPr>
            <a:r>
              <a:rPr lang="de-AT" sz="2600" dirty="0" smtClean="0">
                <a:latin typeface="Century Gothic" pitchFamily="32" charset="0"/>
              </a:rPr>
              <a:t>Widerstand gibt es in Form von Ablehnung deiner Argumente, deiner Vorschläge (Flip1 Umweg) </a:t>
            </a:r>
          </a:p>
          <a:p>
            <a:pPr marL="514350" indent="-514350">
              <a:buClr>
                <a:srgbClr val="990000"/>
              </a:buClr>
              <a:defRPr/>
            </a:pPr>
            <a:r>
              <a:rPr lang="de-AT" sz="2600" dirty="0" smtClean="0">
                <a:latin typeface="Century Gothic" pitchFamily="32" charset="0"/>
              </a:rPr>
              <a:t>oder als Angriffe auf dich und deine Position (Flip2 Ja-und…)</a:t>
            </a:r>
          </a:p>
          <a:p>
            <a:pPr marL="514350" indent="-514350">
              <a:buClr>
                <a:srgbClr val="990000"/>
              </a:buClr>
              <a:defRPr/>
            </a:pPr>
            <a:r>
              <a:rPr lang="de-AT" sz="2600" dirty="0" smtClean="0">
                <a:latin typeface="Century Gothic" pitchFamily="32" charset="0"/>
              </a:rPr>
              <a:t>Besonders wichtig ist da die Balance (Flip3) und die Beobachterrolle (Flip4)</a:t>
            </a:r>
          </a:p>
          <a:p>
            <a:pPr marL="514350" indent="-514350">
              <a:buClr>
                <a:srgbClr val="990000"/>
              </a:buClr>
              <a:defRPr/>
            </a:pPr>
            <a:r>
              <a:rPr lang="de-AT" sz="2600" dirty="0" smtClean="0">
                <a:latin typeface="Century Gothic" pitchFamily="32" charset="0"/>
              </a:rPr>
              <a:t>Welchen Widerstand gibt es in d. G.?</a:t>
            </a:r>
          </a:p>
          <a:p>
            <a:pPr marL="514350" indent="-514350">
              <a:buClr>
                <a:srgbClr val="990000"/>
              </a:buClr>
              <a:defRPr/>
            </a:pPr>
            <a:r>
              <a:rPr lang="de-AT" sz="2600" dirty="0" smtClean="0">
                <a:latin typeface="Century Gothic" pitchFamily="32" charset="0"/>
              </a:rPr>
              <a:t>Könntest du/Solltest du anders auf Widerstände reagieren?</a:t>
            </a:r>
            <a:br>
              <a:rPr lang="de-AT" sz="2600" dirty="0" smtClean="0">
                <a:latin typeface="Century Gothic" pitchFamily="32" charset="0"/>
              </a:rPr>
            </a:br>
            <a:r>
              <a:rPr lang="de-AT" sz="2600" dirty="0" smtClean="0">
                <a:latin typeface="Century Gothic" pitchFamily="32" charset="0"/>
              </a:rPr>
              <a:t>	     </a:t>
            </a:r>
            <a:r>
              <a:rPr lang="de-AT" sz="2600" dirty="0" smtClean="0">
                <a:solidFill>
                  <a:srgbClr val="0070C0"/>
                </a:solidFill>
                <a:latin typeface="Century Gothic" pitchFamily="32" charset="0"/>
              </a:rPr>
              <a:t>Probiert einzelne Sätze und Fragen!</a:t>
            </a:r>
          </a:p>
          <a:p>
            <a:pPr>
              <a:buClr>
                <a:srgbClr val="990000"/>
              </a:buClr>
              <a:defRPr/>
            </a:pPr>
            <a:endParaRPr lang="de-AT" sz="2800"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p:nvPr>
        </p:nvSpPr>
        <p:spPr>
          <a:xfrm>
            <a:off x="971550" y="333375"/>
            <a:ext cx="7769225" cy="863600"/>
          </a:xfrm>
        </p:spPr>
        <p:txBody>
          <a:bodyPr/>
          <a:lstStyle/>
          <a:p>
            <a:r>
              <a:rPr lang="de-AT" dirty="0" smtClean="0"/>
              <a:t>Gute Beziehung</a:t>
            </a:r>
          </a:p>
        </p:txBody>
      </p:sp>
      <p:sp>
        <p:nvSpPr>
          <p:cNvPr id="3" name="Inhaltsplatzhalter 2"/>
          <p:cNvSpPr>
            <a:spLocks noGrp="1"/>
          </p:cNvSpPr>
          <p:nvPr>
            <p:ph idx="1"/>
          </p:nvPr>
        </p:nvSpPr>
        <p:spPr>
          <a:xfrm>
            <a:off x="1042988" y="1341438"/>
            <a:ext cx="8101012" cy="5291137"/>
          </a:xfrm>
        </p:spPr>
        <p:txBody>
          <a:bodyPr/>
          <a:lstStyle/>
          <a:p>
            <a:pPr>
              <a:buFont typeface="Arial" pitchFamily="34" charset="0"/>
              <a:buChar char="•"/>
              <a:defRPr/>
            </a:pPr>
            <a:r>
              <a:rPr lang="de-AT" sz="2400" dirty="0" smtClean="0">
                <a:latin typeface="Century Gothic" pitchFamily="32" charset="0"/>
              </a:rPr>
              <a:t>Eine gute Beziehung ist für schwierige Gespräche besonders wichtig und gleichzeitig besonders schwierig, wenn der andere </a:t>
            </a:r>
            <a:br>
              <a:rPr lang="de-AT" sz="2400" dirty="0" smtClean="0">
                <a:latin typeface="Century Gothic" pitchFamily="32" charset="0"/>
              </a:rPr>
            </a:br>
            <a:r>
              <a:rPr lang="de-AT" sz="2400" dirty="0" smtClean="0">
                <a:latin typeface="Century Gothic" pitchFamily="32" charset="0"/>
              </a:rPr>
              <a:t>die Schwierigkeiten „macht“.</a:t>
            </a:r>
          </a:p>
          <a:p>
            <a:pPr>
              <a:buFont typeface="Arial" pitchFamily="34" charset="0"/>
              <a:buChar char="•"/>
              <a:defRPr/>
            </a:pPr>
            <a:r>
              <a:rPr lang="de-AT" sz="2400" dirty="0" smtClean="0">
                <a:latin typeface="Century Gothic" pitchFamily="32" charset="0"/>
              </a:rPr>
              <a:t>Wie ist das in deinen Gesprächen? </a:t>
            </a:r>
          </a:p>
          <a:p>
            <a:pPr>
              <a:buFont typeface="Arial" pitchFamily="34" charset="0"/>
              <a:buChar char="•"/>
              <a:defRPr/>
            </a:pPr>
            <a:r>
              <a:rPr lang="de-AT" sz="2400" dirty="0" smtClean="0">
                <a:latin typeface="Century Gothic" pitchFamily="32" charset="0"/>
              </a:rPr>
              <a:t>Was tust du schon und was könntest du mehr/anders dafür tun? (</a:t>
            </a:r>
            <a:r>
              <a:rPr lang="de-AT" sz="2400" dirty="0" err="1" smtClean="0">
                <a:latin typeface="Century Gothic" pitchFamily="32" charset="0"/>
              </a:rPr>
              <a:t>vgl</a:t>
            </a:r>
            <a:r>
              <a:rPr lang="de-AT" sz="2400" dirty="0" smtClean="0">
                <a:latin typeface="Century Gothic" pitchFamily="32" charset="0"/>
              </a:rPr>
              <a:t> S. 10 ff)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1066800" y="304801"/>
            <a:ext cx="7772400" cy="1107976"/>
          </a:xfrm>
        </p:spPr>
        <p:txBody>
          <a:body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3200" dirty="0" smtClean="0">
                <a:latin typeface="Century Gothic" pitchFamily="34" charset="0"/>
              </a:rPr>
              <a:t>Standardübung  </a:t>
            </a:r>
            <a:br>
              <a:rPr lang="de-AT" sz="3200" dirty="0" smtClean="0">
                <a:latin typeface="Century Gothic" pitchFamily="34" charset="0"/>
              </a:rPr>
            </a:br>
            <a:r>
              <a:rPr lang="de-AT" sz="3200" dirty="0" smtClean="0">
                <a:latin typeface="Century Gothic" pitchFamily="34" charset="0"/>
              </a:rPr>
              <a:t>       „Gut begonnen halb gewonnen“</a:t>
            </a:r>
          </a:p>
        </p:txBody>
      </p:sp>
      <p:sp>
        <p:nvSpPr>
          <p:cNvPr id="22530" name="Rectangle 2"/>
          <p:cNvSpPr>
            <a:spLocks noGrp="1" noChangeArrowheads="1"/>
          </p:cNvSpPr>
          <p:nvPr>
            <p:ph idx="1"/>
          </p:nvPr>
        </p:nvSpPr>
        <p:spPr>
          <a:xfrm>
            <a:off x="1066800" y="1676400"/>
            <a:ext cx="8077200" cy="4114800"/>
          </a:xfrm>
        </p:spPr>
        <p:txBody>
          <a:bodyPr/>
          <a:lstStyle/>
          <a:p>
            <a:pPr marL="339725" indent="-339725" eaLnBrk="1" hangingPunct="1">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AT" sz="2600" dirty="0" smtClean="0">
                <a:latin typeface="Century Gothic" pitchFamily="34" charset="0"/>
              </a:rPr>
              <a:t>Wie startest du im Fall 1, wie im Fall 2?</a:t>
            </a:r>
          </a:p>
          <a:p>
            <a:pPr marL="339725" indent="-339725" eaLnBrk="1" hangingPunct="1">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AT" sz="2600" dirty="0" smtClean="0">
                <a:latin typeface="Century Gothic" pitchFamily="34" charset="0"/>
              </a:rPr>
              <a:t>Lege die ersten Schritte und Sätze fest (nach dem Smalltalk) </a:t>
            </a:r>
            <a:r>
              <a:rPr lang="de-AT" sz="2600" dirty="0" smtClean="0">
                <a:latin typeface="Century Gothic" pitchFamily="34" charset="0"/>
                <a:sym typeface="Wingdings" pitchFamily="2" charset="2"/>
              </a:rPr>
              <a:t> </a:t>
            </a:r>
            <a:r>
              <a:rPr lang="de-AT" sz="2600" dirty="0" err="1" smtClean="0">
                <a:latin typeface="Century Gothic" pitchFamily="34" charset="0"/>
                <a:sym typeface="Wingdings" pitchFamily="2" charset="2"/>
              </a:rPr>
              <a:t>vgl</a:t>
            </a:r>
            <a:r>
              <a:rPr lang="de-AT" sz="2600" dirty="0" smtClean="0">
                <a:latin typeface="Century Gothic" pitchFamily="34" charset="0"/>
                <a:sym typeface="Wingdings" pitchFamily="2" charset="2"/>
              </a:rPr>
              <a:t> S. 10 und S. 15</a:t>
            </a:r>
            <a:endParaRPr lang="de-AT" sz="2600" dirty="0" smtClean="0">
              <a:latin typeface="Century Gothic" pitchFamily="34" charset="0"/>
            </a:endParaRPr>
          </a:p>
          <a:p>
            <a:pPr>
              <a:buFont typeface="Wingdings" pitchFamily="2" charset="2"/>
              <a:buChar char="§"/>
              <a:defRPr/>
            </a:pPr>
            <a:r>
              <a:rPr lang="de-AT" sz="2600" dirty="0" smtClean="0">
                <a:latin typeface="Century Gothic" pitchFamily="34" charset="0"/>
              </a:rPr>
              <a:t>(besprich diese in der Gruppe)</a:t>
            </a:r>
          </a:p>
          <a:p>
            <a:pPr>
              <a:buFont typeface="Wingdings" pitchFamily="2" charset="2"/>
              <a:buChar char="§"/>
              <a:defRPr/>
            </a:pPr>
            <a:r>
              <a:rPr lang="de-AT" sz="2600" dirty="0" smtClean="0">
                <a:latin typeface="Century Gothic" pitchFamily="34" charset="0"/>
              </a:rPr>
              <a:t>DEMO </a:t>
            </a:r>
          </a:p>
          <a:p>
            <a:pPr>
              <a:buFont typeface="Wingdings" pitchFamily="2" charset="2"/>
              <a:buChar char="§"/>
              <a:defRPr/>
            </a:pPr>
            <a:r>
              <a:rPr lang="de-AT" sz="2600" dirty="0" smtClean="0">
                <a:latin typeface="Century Gothic" pitchFamily="34" charset="0"/>
              </a:rPr>
              <a:t>Erprobe im „Kurz“-Rollenspiel und </a:t>
            </a:r>
          </a:p>
          <a:p>
            <a:pPr marL="339725" indent="-339725" eaLnBrk="1" hangingPunct="1">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AT" sz="2600" dirty="0" smtClean="0">
                <a:latin typeface="Century Gothic" pitchFamily="34" charset="0"/>
              </a:rPr>
              <a:t>hole dir Rückmeldung </a:t>
            </a:r>
          </a:p>
          <a:p>
            <a:pPr marL="339725" indent="-339725" eaLnBrk="1" hangingPunct="1">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AT" sz="2600" dirty="0" smtClean="0">
                <a:latin typeface="Century Gothic" pitchFamily="34" charset="0"/>
              </a:rPr>
              <a:t>Wenn du gute Tipps bekommst, probiere diese gleich aus!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60418" name="Rectangle 1"/>
          <p:cNvSpPr>
            <a:spLocks noGrp="1" noChangeArrowheads="1"/>
          </p:cNvSpPr>
          <p:nvPr>
            <p:ph type="title"/>
          </p:nvPr>
        </p:nvSpPr>
        <p:spPr>
          <a:xfrm>
            <a:off x="1066800" y="304800"/>
            <a:ext cx="77724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mtClean="0">
                <a:latin typeface="Century Gothic" pitchFamily="32" charset="0"/>
              </a:rPr>
              <a:t>Übung</a:t>
            </a:r>
          </a:p>
        </p:txBody>
      </p:sp>
      <p:sp>
        <p:nvSpPr>
          <p:cNvPr id="22530" name="Rectangle 2"/>
          <p:cNvSpPr>
            <a:spLocks noGrp="1" noChangeArrowheads="1"/>
          </p:cNvSpPr>
          <p:nvPr>
            <p:ph idx="1"/>
          </p:nvPr>
        </p:nvSpPr>
        <p:spPr>
          <a:xfrm>
            <a:off x="1066800" y="1676400"/>
            <a:ext cx="7772400" cy="4114800"/>
          </a:xfrm>
        </p:spPr>
        <p:txBody>
          <a:bodyPr/>
          <a:lstStyle/>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Wie sagst du</a:t>
            </a: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„liebevoll“ NEIN</a:t>
            </a: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„verständnisvoll“ NEIN</a:t>
            </a: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„deutlich“ NEIN</a:t>
            </a:r>
          </a:p>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„nachdrücklich“ NEIN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childTnLst>
                                    <p:set>
                                      <p:cBhvr additive="repl">
                                        <p:cTn id="10" dur="1" fill="hold"/>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childTnLst>
                                    <p:set>
                                      <p:cBhvr additive="repl">
                                        <p:cTn id="14" dur="1" fill="hold"/>
                                        <p:tgtEl>
                                          <p:spTgt spid="22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22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62466" name="Rectangle 1"/>
          <p:cNvSpPr>
            <a:spLocks noGrp="1" noChangeArrowheads="1"/>
          </p:cNvSpPr>
          <p:nvPr>
            <p:ph type="title"/>
          </p:nvPr>
        </p:nvSpPr>
        <p:spPr>
          <a:xfrm>
            <a:off x="1066800" y="304800"/>
            <a:ext cx="77724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mtClean="0">
                <a:latin typeface="Century Gothic" pitchFamily="32" charset="0"/>
              </a:rPr>
              <a:t>Übung</a:t>
            </a:r>
          </a:p>
        </p:txBody>
      </p:sp>
      <p:sp>
        <p:nvSpPr>
          <p:cNvPr id="24578" name="Rectangle 2"/>
          <p:cNvSpPr>
            <a:spLocks noGrp="1" noChangeArrowheads="1"/>
          </p:cNvSpPr>
          <p:nvPr>
            <p:ph idx="1"/>
          </p:nvPr>
        </p:nvSpPr>
        <p:spPr>
          <a:xfrm>
            <a:off x="1066800" y="1676400"/>
            <a:ext cx="7772400" cy="4114800"/>
          </a:xfrm>
        </p:spPr>
        <p:txBody>
          <a:bodyPr/>
          <a:lstStyle/>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r>
              <a:rPr lang="de-AT" dirty="0" smtClean="0">
                <a:latin typeface="Century Gothic" pitchFamily="32" charset="0"/>
              </a:rPr>
              <a:t>Wie forderst du auf, eine Entscheidung zu treffen?</a:t>
            </a:r>
            <a:br>
              <a:rPr lang="de-AT" dirty="0" smtClean="0">
                <a:latin typeface="Century Gothic" pitchFamily="32" charset="0"/>
              </a:rPr>
            </a:br>
            <a:endParaRPr lang="de-AT" dirty="0" smtClean="0">
              <a:latin typeface="Century Gothic" pitchFamily="32" charset="0"/>
            </a:endParaRPr>
          </a:p>
          <a:p>
            <a:pPr marL="339725" indent="-339725" eaLnBrk="1" hangingPunct="1">
              <a:buClr>
                <a:srgbClr val="FFFF00"/>
              </a:buClr>
              <a:buSzPct val="80000"/>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defRPr/>
            </a:pPr>
            <a:endParaRPr lang="de-AT" dirty="0"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245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7170" name="Titel 1"/>
          <p:cNvSpPr>
            <a:spLocks noGrp="1"/>
          </p:cNvSpPr>
          <p:nvPr>
            <p:ph type="title"/>
          </p:nvPr>
        </p:nvSpPr>
        <p:spPr>
          <a:xfrm>
            <a:off x="1066800" y="11113"/>
            <a:ext cx="7769225" cy="4065587"/>
          </a:xfrm>
        </p:spPr>
        <p:txBody>
          <a:bodyPr/>
          <a:lstStyle/>
          <a:p>
            <a:pPr eaLnBrk="1" hangingPunct="1"/>
            <a:endParaRPr lang="de-AT" smtClean="0">
              <a:latin typeface="Century Gothic" pitchFamily="32" charset="0"/>
            </a:endParaRPr>
          </a:p>
        </p:txBody>
      </p:sp>
      <p:sp>
        <p:nvSpPr>
          <p:cNvPr id="3" name="Inhaltsplatzhalter 2"/>
          <p:cNvSpPr>
            <a:spLocks noGrp="1"/>
          </p:cNvSpPr>
          <p:nvPr>
            <p:ph idx="1"/>
          </p:nvPr>
        </p:nvSpPr>
        <p:spPr>
          <a:xfrm>
            <a:off x="1066800" y="4652963"/>
            <a:ext cx="7769225" cy="1257300"/>
          </a:xfrm>
        </p:spPr>
        <p:txBody>
          <a:bodyPr/>
          <a:lstStyle/>
          <a:p>
            <a:pPr eaLnBrk="1" hangingPunct="1"/>
            <a:r>
              <a:rPr lang="de-AT" sz="2800" smtClean="0">
                <a:latin typeface="Century Gothic" pitchFamily="32" charset="0"/>
              </a:rPr>
              <a:t>Wer einen Schraubenzieher kauft, der will….</a:t>
            </a:r>
          </a:p>
          <a:p>
            <a:pPr eaLnBrk="1" hangingPunct="1"/>
            <a:r>
              <a:rPr lang="de-AT" sz="2800" smtClean="0">
                <a:latin typeface="Century Gothic" pitchFamily="32" charset="0"/>
              </a:rPr>
              <a:t>Wer zu Ihnen kommt, der will….</a:t>
            </a:r>
          </a:p>
        </p:txBody>
      </p:sp>
      <p:pic>
        <p:nvPicPr>
          <p:cNvPr id="7172" name="Picture 2"/>
          <p:cNvPicPr>
            <a:picLocks noChangeAspect="1" noChangeArrowheads="1"/>
          </p:cNvPicPr>
          <p:nvPr/>
        </p:nvPicPr>
        <p:blipFill>
          <a:blip r:embed="rId2" cstate="print"/>
          <a:srcRect/>
          <a:stretch>
            <a:fillRect/>
          </a:stretch>
        </p:blipFill>
        <p:spPr bwMode="auto">
          <a:xfrm>
            <a:off x="1258888" y="1916113"/>
            <a:ext cx="6600825" cy="2339975"/>
          </a:xfrm>
          <a:prstGeom prst="rect">
            <a:avLst/>
          </a:prstGeom>
          <a:noFill/>
          <a:ln w="9525">
            <a:noFill/>
            <a:round/>
            <a:headEnd/>
            <a:tailEnd/>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61442" name="Rectangle 1"/>
          <p:cNvSpPr>
            <a:spLocks noGrp="1" noChangeArrowheads="1"/>
          </p:cNvSpPr>
          <p:nvPr>
            <p:ph type="title"/>
          </p:nvPr>
        </p:nvSpPr>
        <p:spPr>
          <a:xfrm>
            <a:off x="1066800" y="304800"/>
            <a:ext cx="77724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mtClean="0">
                <a:latin typeface="Century Gothic" pitchFamily="32" charset="0"/>
              </a:rPr>
              <a:t>Übung</a:t>
            </a:r>
          </a:p>
        </p:txBody>
      </p:sp>
      <p:sp>
        <p:nvSpPr>
          <p:cNvPr id="61443" name="Rectangle 2"/>
          <p:cNvSpPr>
            <a:spLocks noGrp="1" noChangeArrowheads="1"/>
          </p:cNvSpPr>
          <p:nvPr>
            <p:ph idx="1"/>
          </p:nvPr>
        </p:nvSpPr>
        <p:spPr>
          <a:xfrm>
            <a:off x="1066800" y="1676400"/>
            <a:ext cx="7772400" cy="4114800"/>
          </a:xfrm>
        </p:spPr>
        <p:txBody>
          <a:bodyPr/>
          <a:lstStyle/>
          <a:p>
            <a:pPr marL="339725" indent="-339725" eaLnBrk="1" hangingPunct="1">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mtClean="0">
                <a:latin typeface="Century Gothic" pitchFamily="32" charset="0"/>
              </a:rPr>
              <a:t>Mache einen VORSCHLAG. Formuliere in der Möglichkeitsform</a:t>
            </a:r>
            <a:br>
              <a:rPr lang="de-AT" smtClean="0">
                <a:latin typeface="Century Gothic" pitchFamily="32" charset="0"/>
              </a:rPr>
            </a:br>
            <a:r>
              <a:rPr lang="de-AT" smtClean="0">
                <a:latin typeface="Century Gothic" pitchFamily="32" charset="0"/>
              </a:rPr>
              <a:t>				</a:t>
            </a:r>
            <a:r>
              <a:rPr lang="de-AT" smtClean="0">
                <a:latin typeface="Century Gothic" pitchFamily="32" charset="0"/>
                <a:sym typeface="Wingdings" pitchFamily="2" charset="2"/>
              </a:rPr>
              <a:t> Verwende das</a:t>
            </a:r>
            <a:br>
              <a:rPr lang="de-AT" smtClean="0">
                <a:latin typeface="Century Gothic" pitchFamily="32" charset="0"/>
                <a:sym typeface="Wingdings" pitchFamily="2" charset="2"/>
              </a:rPr>
            </a:br>
            <a:r>
              <a:rPr lang="de-AT" smtClean="0">
                <a:latin typeface="Century Gothic" pitchFamily="32" charset="0"/>
                <a:sym typeface="Wingdings" pitchFamily="2" charset="2"/>
              </a:rPr>
              <a:t>					   „Zugänglichkeitsmuster“</a:t>
            </a:r>
            <a:endParaRPr lang="de-AT" smtClean="0">
              <a:latin typeface="Century Gothic" pitchFamily="32" charset="0"/>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1042988" y="1000125"/>
            <a:ext cx="7772400" cy="15557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4800" b="1" smtClean="0">
                <a:latin typeface="Century Gothic" pitchFamily="32" charset="0"/>
              </a:rPr>
              <a:t>Wer Probleme macht, hat Probleme!</a:t>
            </a:r>
          </a:p>
        </p:txBody>
      </p:sp>
      <p:sp>
        <p:nvSpPr>
          <p:cNvPr id="2" name="Rectangle 2"/>
          <p:cNvSpPr>
            <a:spLocks noGrp="1" noChangeArrowheads="1"/>
          </p:cNvSpPr>
          <p:nvPr>
            <p:ph idx="1"/>
          </p:nvPr>
        </p:nvSpPr>
        <p:spPr>
          <a:xfrm>
            <a:off x="1042988" y="2997200"/>
            <a:ext cx="7772400" cy="3168650"/>
          </a:xfrm>
        </p:spPr>
        <p:txBody>
          <a:bodyPr/>
          <a:lstStyle/>
          <a:p>
            <a:pPr marL="339725" indent="-339725" eaLnBrk="1" hangingPunct="1">
              <a:lnSpc>
                <a:spcPct val="90000"/>
              </a:lnSpc>
              <a:spcBef>
                <a:spcPts val="9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3600" smtClean="0">
                <a:latin typeface="Century Gothic" pitchFamily="32" charset="0"/>
              </a:rPr>
              <a:t>Wer </a:t>
            </a:r>
            <a:r>
              <a:rPr lang="de-AT" sz="3600" smtClean="0">
                <a:solidFill>
                  <a:srgbClr val="800000"/>
                </a:solidFill>
                <a:latin typeface="Century Gothic" pitchFamily="32" charset="0"/>
              </a:rPr>
              <a:t>große</a:t>
            </a:r>
            <a:r>
              <a:rPr lang="de-AT" sz="3600" smtClean="0">
                <a:latin typeface="Century Gothic" pitchFamily="32" charset="0"/>
              </a:rPr>
              <a:t> Probleme macht, hat </a:t>
            </a:r>
            <a:r>
              <a:rPr lang="de-AT" sz="3600" smtClean="0">
                <a:solidFill>
                  <a:srgbClr val="800000"/>
                </a:solidFill>
                <a:latin typeface="Century Gothic" pitchFamily="32" charset="0"/>
              </a:rPr>
              <a:t>große</a:t>
            </a:r>
            <a:r>
              <a:rPr lang="de-AT" sz="3600" smtClean="0">
                <a:latin typeface="Century Gothic" pitchFamily="32" charset="0"/>
              </a:rPr>
              <a:t> Probleme!!!</a:t>
            </a:r>
            <a:br>
              <a:rPr lang="de-AT" sz="3600" smtClean="0">
                <a:latin typeface="Century Gothic" pitchFamily="32" charset="0"/>
              </a:rPr>
            </a:br>
            <a:endParaRPr lang="de-AT" sz="3600" smtClean="0">
              <a:latin typeface="Century Gothic" pitchFamily="32" charset="0"/>
            </a:endParaRPr>
          </a:p>
          <a:p>
            <a:pPr marL="339725" indent="-339725" eaLnBrk="1" hangingPunct="1">
              <a:lnSpc>
                <a:spcPct val="90000"/>
              </a:lnSpc>
              <a:spcBef>
                <a:spcPts val="900"/>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3600" smtClean="0">
                <a:latin typeface="Century Gothic" pitchFamily="32" charset="0"/>
              </a:rPr>
              <a:t>Was hilft Ihnen, mit den Problemen (der anderen) besser umzugehen?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906" name="Object 2"/>
          <p:cNvGraphicFramePr>
            <a:graphicFrameLocks noChangeAspect="1"/>
          </p:cNvGraphicFramePr>
          <p:nvPr/>
        </p:nvGraphicFramePr>
        <p:xfrm>
          <a:off x="-144340263" y="-6364288"/>
          <a:ext cx="302182213" cy="17933988"/>
        </p:xfrm>
        <a:graphic>
          <a:graphicData uri="http://schemas.openxmlformats.org/presentationml/2006/ole">
            <p:oleObj spid="_x0000_s1026" name="Micrografx FlowCharter 7 Dokument" r:id="rId3" imgW="30732480" imgH="1823040" progId="">
              <p:embed/>
            </p:oleObj>
          </a:graphicData>
        </a:graphic>
      </p:graphicFrame>
      <p:sp>
        <p:nvSpPr>
          <p:cNvPr id="123907" name="Rectangle 3"/>
          <p:cNvSpPr>
            <a:spLocks noChangeArrowheads="1"/>
          </p:cNvSpPr>
          <p:nvPr/>
        </p:nvSpPr>
        <p:spPr bwMode="auto">
          <a:xfrm>
            <a:off x="2771775" y="1773238"/>
            <a:ext cx="1511300" cy="792162"/>
          </a:xfrm>
          <a:prstGeom prst="rect">
            <a:avLst/>
          </a:prstGeom>
          <a:solidFill>
            <a:srgbClr val="00B0F0"/>
          </a:solidFill>
          <a:ln w="12700">
            <a:solidFill>
              <a:schemeClr val="tx1"/>
            </a:solidFill>
            <a:miter lim="800000"/>
            <a:headEnd type="none" w="sm" len="sm"/>
            <a:tailEnd type="none" w="sm" len="sm"/>
          </a:ln>
        </p:spPr>
        <p:txBody>
          <a:bodyPr wrap="none" anchor="ctr"/>
          <a:lstStyle/>
          <a:p>
            <a:pPr algn="ctr" eaLnBrk="0" hangingPunct="0"/>
            <a:r>
              <a:rPr lang="de-DE" sz="2000" b="1">
                <a:solidFill>
                  <a:schemeClr val="tx2"/>
                </a:solidFill>
                <a:latin typeface="Tahoma" charset="0"/>
              </a:rPr>
              <a:t>Amt</a:t>
            </a:r>
          </a:p>
        </p:txBody>
      </p:sp>
      <p:sp>
        <p:nvSpPr>
          <p:cNvPr id="123908" name="Rectangle 4"/>
          <p:cNvSpPr>
            <a:spLocks noChangeArrowheads="1"/>
          </p:cNvSpPr>
          <p:nvPr/>
        </p:nvSpPr>
        <p:spPr bwMode="auto">
          <a:xfrm>
            <a:off x="3348038" y="3789363"/>
            <a:ext cx="1511300" cy="809625"/>
          </a:xfrm>
          <a:prstGeom prst="rect">
            <a:avLst/>
          </a:prstGeom>
          <a:solidFill>
            <a:srgbClr val="00B0F0"/>
          </a:solidFill>
          <a:ln w="12700">
            <a:solidFill>
              <a:schemeClr val="tx1"/>
            </a:solidFill>
            <a:miter lim="800000"/>
            <a:headEnd type="none" w="sm" len="sm"/>
            <a:tailEnd type="none" w="sm" len="sm"/>
          </a:ln>
          <a:effectLst/>
        </p:spPr>
        <p:txBody>
          <a:bodyPr wrap="none" anchor="ctr"/>
          <a:lstStyle/>
          <a:p>
            <a:pPr algn="ctr" eaLnBrk="0" hangingPunct="0">
              <a:buFont typeface="Times New Roman" pitchFamily="16" charset="0"/>
              <a:buNone/>
              <a:defRPr/>
            </a:pPr>
            <a:r>
              <a:rPr lang="en-US" sz="2000" b="1" dirty="0">
                <a:solidFill>
                  <a:schemeClr val="tx2"/>
                </a:solidFill>
                <a:latin typeface="+mj-lt"/>
              </a:rPr>
              <a:t>Trainer</a:t>
            </a:r>
            <a:endParaRPr lang="de-DE" sz="2000" b="1" dirty="0">
              <a:solidFill>
                <a:schemeClr val="tx2"/>
              </a:solidFill>
              <a:latin typeface="+mj-lt"/>
            </a:endParaRPr>
          </a:p>
        </p:txBody>
      </p:sp>
      <p:sp>
        <p:nvSpPr>
          <p:cNvPr id="123909" name="Rectangle 5"/>
          <p:cNvSpPr>
            <a:spLocks noChangeArrowheads="1"/>
          </p:cNvSpPr>
          <p:nvPr/>
        </p:nvSpPr>
        <p:spPr bwMode="auto">
          <a:xfrm>
            <a:off x="5867400" y="2349500"/>
            <a:ext cx="1657350" cy="863600"/>
          </a:xfrm>
          <a:prstGeom prst="rect">
            <a:avLst/>
          </a:prstGeom>
          <a:solidFill>
            <a:srgbClr val="00B0F0"/>
          </a:solidFill>
          <a:ln w="12700">
            <a:solidFill>
              <a:schemeClr val="tx1"/>
            </a:solidFill>
            <a:miter lim="800000"/>
            <a:headEnd type="none" w="sm" len="sm"/>
            <a:tailEnd type="none" w="sm" len="sm"/>
          </a:ln>
          <a:effectLst/>
        </p:spPr>
        <p:txBody>
          <a:bodyPr wrap="none" anchor="ctr"/>
          <a:lstStyle/>
          <a:p>
            <a:pPr algn="ctr" eaLnBrk="0" hangingPunct="0">
              <a:buFont typeface="Times New Roman" pitchFamily="16" charset="0"/>
              <a:buNone/>
              <a:defRPr/>
            </a:pPr>
            <a:r>
              <a:rPr lang="en-US" b="1" dirty="0" err="1">
                <a:solidFill>
                  <a:schemeClr val="tx2"/>
                </a:solidFill>
                <a:latin typeface="+mj-lt"/>
              </a:rPr>
              <a:t>Mitarbeiter</a:t>
            </a:r>
            <a:endParaRPr lang="de-DE" b="1" dirty="0">
              <a:solidFill>
                <a:schemeClr val="tx2"/>
              </a:solidFill>
              <a:latin typeface="+mj-lt"/>
            </a:endParaRPr>
          </a:p>
        </p:txBody>
      </p:sp>
      <p:sp>
        <p:nvSpPr>
          <p:cNvPr id="123910" name="Rectangle 6"/>
          <p:cNvSpPr>
            <a:spLocks noChangeArrowheads="1"/>
          </p:cNvSpPr>
          <p:nvPr/>
        </p:nvSpPr>
        <p:spPr bwMode="auto">
          <a:xfrm>
            <a:off x="971550" y="333375"/>
            <a:ext cx="3529013" cy="1368425"/>
          </a:xfrm>
          <a:prstGeom prst="rect">
            <a:avLst/>
          </a:prstGeom>
          <a:solidFill>
            <a:srgbClr val="00B0F0"/>
          </a:solidFill>
          <a:ln w="12700">
            <a:solidFill>
              <a:schemeClr val="tx1"/>
            </a:solidFill>
            <a:miter lim="800000"/>
            <a:headEnd type="none" w="sm" len="sm"/>
            <a:tailEnd type="none" w="sm" len="sm"/>
          </a:ln>
          <a:effectLst/>
        </p:spPr>
        <p:txBody>
          <a:bodyPr wrap="none" anchor="ctr"/>
          <a:lstStyle/>
          <a:p>
            <a:pPr>
              <a:buFont typeface="Times New Roman" pitchFamily="16" charset="0"/>
              <a:buNone/>
              <a:defRPr/>
            </a:pPr>
            <a:r>
              <a:rPr lang="en-US" sz="2000" dirty="0">
                <a:solidFill>
                  <a:schemeClr val="tx2"/>
                </a:solidFill>
                <a:latin typeface="+mn-lt"/>
              </a:rPr>
              <a:t>Das Amt </a:t>
            </a:r>
            <a:r>
              <a:rPr lang="en-US" sz="2000" dirty="0" err="1">
                <a:solidFill>
                  <a:schemeClr val="tx2"/>
                </a:solidFill>
                <a:latin typeface="+mn-lt"/>
              </a:rPr>
              <a:t>investiert</a:t>
            </a:r>
            <a:r>
              <a:rPr lang="en-US" sz="2000" dirty="0">
                <a:solidFill>
                  <a:schemeClr val="tx2"/>
                </a:solidFill>
                <a:latin typeface="+mn-lt"/>
              </a:rPr>
              <a:t> in die </a:t>
            </a:r>
          </a:p>
          <a:p>
            <a:pPr>
              <a:buFont typeface="Times New Roman" pitchFamily="16" charset="0"/>
              <a:buNone/>
              <a:defRPr/>
            </a:pPr>
            <a:r>
              <a:rPr lang="en-US" sz="2000" dirty="0" err="1">
                <a:solidFill>
                  <a:schemeClr val="tx2"/>
                </a:solidFill>
                <a:latin typeface="+mn-lt"/>
              </a:rPr>
              <a:t>Qualität</a:t>
            </a:r>
            <a:r>
              <a:rPr lang="en-US" sz="2000" dirty="0">
                <a:solidFill>
                  <a:schemeClr val="tx2"/>
                </a:solidFill>
                <a:latin typeface="+mn-lt"/>
              </a:rPr>
              <a:t> und </a:t>
            </a:r>
            <a:r>
              <a:rPr lang="en-US" sz="2000" dirty="0" err="1">
                <a:solidFill>
                  <a:schemeClr val="tx2"/>
                </a:solidFill>
                <a:latin typeface="+mn-lt"/>
              </a:rPr>
              <a:t>Zufriedenheit</a:t>
            </a:r>
            <a:r>
              <a:rPr lang="en-US" sz="2000" dirty="0">
                <a:solidFill>
                  <a:schemeClr val="tx2"/>
                </a:solidFill>
                <a:latin typeface="+mn-lt"/>
              </a:rPr>
              <a:t>...</a:t>
            </a:r>
          </a:p>
          <a:p>
            <a:pPr>
              <a:buFont typeface="Times New Roman" pitchFamily="16" charset="0"/>
              <a:buNone/>
              <a:defRPr/>
            </a:pPr>
            <a:r>
              <a:rPr lang="en-US" sz="2000" dirty="0" err="1">
                <a:solidFill>
                  <a:schemeClr val="tx2"/>
                </a:solidFill>
                <a:latin typeface="+mn-lt"/>
              </a:rPr>
              <a:t>Ihrer</a:t>
            </a:r>
            <a:r>
              <a:rPr lang="en-US" sz="2000" dirty="0">
                <a:solidFill>
                  <a:schemeClr val="tx2"/>
                </a:solidFill>
                <a:latin typeface="+mn-lt"/>
              </a:rPr>
              <a:t> </a:t>
            </a:r>
            <a:r>
              <a:rPr lang="en-US" sz="2000" dirty="0" err="1">
                <a:solidFill>
                  <a:schemeClr val="tx2"/>
                </a:solidFill>
                <a:latin typeface="+mn-lt"/>
              </a:rPr>
              <a:t>MitarbeiterInnen</a:t>
            </a:r>
            <a:endParaRPr lang="de-DE" sz="2000" dirty="0">
              <a:solidFill>
                <a:schemeClr val="tx2"/>
              </a:solidFill>
              <a:latin typeface="+mn-lt"/>
            </a:endParaRPr>
          </a:p>
        </p:txBody>
      </p:sp>
      <p:sp>
        <p:nvSpPr>
          <p:cNvPr id="123911" name="Rectangle 7"/>
          <p:cNvSpPr>
            <a:spLocks noChangeArrowheads="1"/>
          </p:cNvSpPr>
          <p:nvPr/>
        </p:nvSpPr>
        <p:spPr bwMode="auto">
          <a:xfrm>
            <a:off x="1187450" y="4724400"/>
            <a:ext cx="3241675" cy="1296988"/>
          </a:xfrm>
          <a:prstGeom prst="rect">
            <a:avLst/>
          </a:prstGeom>
          <a:solidFill>
            <a:srgbClr val="00B0F0"/>
          </a:solidFill>
          <a:ln w="12700">
            <a:solidFill>
              <a:schemeClr val="tx1"/>
            </a:solidFill>
            <a:miter lim="800000"/>
            <a:headEnd type="none" w="sm" len="sm"/>
            <a:tailEnd type="none" w="sm" len="sm"/>
          </a:ln>
          <a:effectLst/>
        </p:spPr>
        <p:txBody>
          <a:bodyPr wrap="none" anchor="ctr"/>
          <a:lstStyle/>
          <a:p>
            <a:pPr>
              <a:buFont typeface="Times New Roman" pitchFamily="16" charset="0"/>
              <a:buNone/>
              <a:defRPr/>
            </a:pPr>
            <a:r>
              <a:rPr lang="en-US" sz="2000" dirty="0" err="1">
                <a:solidFill>
                  <a:schemeClr val="tx2"/>
                </a:solidFill>
                <a:latin typeface="+mn-lt"/>
              </a:rPr>
              <a:t>Ich</a:t>
            </a:r>
            <a:r>
              <a:rPr lang="en-US" sz="2000" dirty="0">
                <a:solidFill>
                  <a:schemeClr val="tx2"/>
                </a:solidFill>
                <a:latin typeface="+mn-lt"/>
              </a:rPr>
              <a:t> </a:t>
            </a:r>
            <a:r>
              <a:rPr lang="en-US" sz="2000" dirty="0" err="1">
                <a:solidFill>
                  <a:schemeClr val="tx2"/>
                </a:solidFill>
                <a:latin typeface="+mn-lt"/>
              </a:rPr>
              <a:t>biete</a:t>
            </a:r>
            <a:r>
              <a:rPr lang="en-US" sz="2000" dirty="0">
                <a:solidFill>
                  <a:schemeClr val="tx2"/>
                </a:solidFill>
                <a:latin typeface="+mn-lt"/>
              </a:rPr>
              <a:t> </a:t>
            </a:r>
            <a:r>
              <a:rPr lang="en-US" sz="2000" dirty="0" err="1">
                <a:solidFill>
                  <a:schemeClr val="tx2"/>
                </a:solidFill>
                <a:latin typeface="+mn-lt"/>
              </a:rPr>
              <a:t>Wissen</a:t>
            </a:r>
            <a:r>
              <a:rPr lang="en-US" sz="2000" dirty="0">
                <a:solidFill>
                  <a:schemeClr val="tx2"/>
                </a:solidFill>
                <a:latin typeface="+mn-lt"/>
              </a:rPr>
              <a:t>, </a:t>
            </a:r>
          </a:p>
          <a:p>
            <a:pPr>
              <a:buFont typeface="Times New Roman" pitchFamily="16" charset="0"/>
              <a:buNone/>
              <a:defRPr/>
            </a:pPr>
            <a:r>
              <a:rPr lang="en-US" sz="2000" dirty="0" err="1">
                <a:solidFill>
                  <a:schemeClr val="tx2"/>
                </a:solidFill>
                <a:latin typeface="+mn-lt"/>
              </a:rPr>
              <a:t>Erfahrung</a:t>
            </a:r>
            <a:r>
              <a:rPr lang="en-US" sz="2000" dirty="0">
                <a:solidFill>
                  <a:schemeClr val="tx2"/>
                </a:solidFill>
                <a:latin typeface="+mn-lt"/>
              </a:rPr>
              <a:t>, </a:t>
            </a:r>
            <a:r>
              <a:rPr lang="en-US" sz="2000" dirty="0" err="1">
                <a:solidFill>
                  <a:schemeClr val="tx2"/>
                </a:solidFill>
                <a:latin typeface="+mn-lt"/>
              </a:rPr>
              <a:t>Kompetenz</a:t>
            </a:r>
            <a:r>
              <a:rPr lang="en-US" sz="2000" dirty="0">
                <a:solidFill>
                  <a:schemeClr val="tx2"/>
                </a:solidFill>
                <a:latin typeface="+mn-lt"/>
              </a:rPr>
              <a:t>,..,</a:t>
            </a:r>
          </a:p>
          <a:p>
            <a:pPr>
              <a:buFont typeface="Times New Roman" pitchFamily="16" charset="0"/>
              <a:buNone/>
              <a:defRPr/>
            </a:pPr>
            <a:r>
              <a:rPr lang="en-US" sz="2000" dirty="0" err="1">
                <a:solidFill>
                  <a:schemeClr val="tx2"/>
                </a:solidFill>
                <a:latin typeface="+mn-lt"/>
              </a:rPr>
              <a:t>Ich</a:t>
            </a:r>
            <a:r>
              <a:rPr lang="en-US" sz="2000" dirty="0">
                <a:solidFill>
                  <a:schemeClr val="tx2"/>
                </a:solidFill>
                <a:latin typeface="+mn-lt"/>
              </a:rPr>
              <a:t> </a:t>
            </a:r>
            <a:r>
              <a:rPr lang="en-US" sz="2000" dirty="0" err="1">
                <a:solidFill>
                  <a:schemeClr val="tx2"/>
                </a:solidFill>
                <a:latin typeface="+mn-lt"/>
              </a:rPr>
              <a:t>verpflichte</a:t>
            </a:r>
            <a:r>
              <a:rPr lang="en-US" sz="2000" dirty="0">
                <a:solidFill>
                  <a:schemeClr val="tx2"/>
                </a:solidFill>
                <a:latin typeface="+mn-lt"/>
              </a:rPr>
              <a:t> </a:t>
            </a:r>
            <a:r>
              <a:rPr lang="en-US" sz="2000" dirty="0" err="1">
                <a:solidFill>
                  <a:schemeClr val="tx2"/>
                </a:solidFill>
                <a:latin typeface="+mn-lt"/>
              </a:rPr>
              <a:t>mich</a:t>
            </a:r>
            <a:r>
              <a:rPr lang="en-US" sz="2000" dirty="0">
                <a:solidFill>
                  <a:schemeClr val="tx2"/>
                </a:solidFill>
                <a:latin typeface="+mn-lt"/>
              </a:rPr>
              <a:t>...</a:t>
            </a:r>
            <a:endParaRPr lang="de-DE" sz="2000" dirty="0">
              <a:solidFill>
                <a:schemeClr val="tx2"/>
              </a:solidFill>
              <a:latin typeface="+mn-lt"/>
            </a:endParaRPr>
          </a:p>
        </p:txBody>
      </p:sp>
      <p:sp>
        <p:nvSpPr>
          <p:cNvPr id="123912" name="Rectangle 8"/>
          <p:cNvSpPr>
            <a:spLocks noChangeArrowheads="1"/>
          </p:cNvSpPr>
          <p:nvPr/>
        </p:nvSpPr>
        <p:spPr bwMode="auto">
          <a:xfrm>
            <a:off x="5580063" y="765175"/>
            <a:ext cx="3011487" cy="1439863"/>
          </a:xfrm>
          <a:prstGeom prst="rect">
            <a:avLst/>
          </a:prstGeom>
          <a:solidFill>
            <a:srgbClr val="00B0F0"/>
          </a:solidFill>
          <a:ln w="12700">
            <a:solidFill>
              <a:schemeClr val="tx1"/>
            </a:solidFill>
            <a:miter lim="800000"/>
            <a:headEnd type="none" w="sm" len="sm"/>
            <a:tailEnd type="none" w="sm" len="sm"/>
          </a:ln>
          <a:effectLst/>
        </p:spPr>
        <p:txBody>
          <a:bodyPr wrap="none" anchor="ctr"/>
          <a:lstStyle/>
          <a:p>
            <a:pPr algn="ctr" eaLnBrk="0" hangingPunct="0">
              <a:buFont typeface="Times New Roman" pitchFamily="16" charset="0"/>
              <a:buNone/>
              <a:defRPr/>
            </a:pPr>
            <a:r>
              <a:rPr lang="de-DE" sz="2000" dirty="0">
                <a:solidFill>
                  <a:schemeClr val="tx2"/>
                </a:solidFill>
                <a:latin typeface="+mj-lt"/>
              </a:rPr>
              <a:t>… und was wollen Sie?</a:t>
            </a:r>
          </a:p>
          <a:p>
            <a:pPr eaLnBrk="0" hangingPunct="0">
              <a:buFont typeface="Times New Roman" pitchFamily="16" charset="0"/>
              <a:buNone/>
              <a:defRPr/>
            </a:pPr>
            <a:r>
              <a:rPr lang="de-DE" sz="2000" dirty="0">
                <a:solidFill>
                  <a:schemeClr val="tx2"/>
                </a:solidFill>
                <a:latin typeface="+mj-lt"/>
              </a:rPr>
              <a:t>Konkret:</a:t>
            </a:r>
          </a:p>
          <a:p>
            <a:pPr algn="ctr" eaLnBrk="0" hangingPunct="0">
              <a:buFont typeface="Times New Roman" pitchFamily="16" charset="0"/>
              <a:buNone/>
              <a:defRPr/>
            </a:pPr>
            <a:r>
              <a:rPr lang="de-DE" sz="2000" dirty="0">
                <a:solidFill>
                  <a:schemeClr val="tx2"/>
                </a:solidFill>
                <a:latin typeface="+mj-lt"/>
              </a:rPr>
              <a:t>WOFÜR wollen Sie WAS?</a:t>
            </a:r>
          </a:p>
        </p:txBody>
      </p:sp>
      <p:sp>
        <p:nvSpPr>
          <p:cNvPr id="1033" name="Line 9"/>
          <p:cNvSpPr>
            <a:spLocks noChangeShapeType="1"/>
          </p:cNvSpPr>
          <p:nvPr/>
        </p:nvSpPr>
        <p:spPr bwMode="auto">
          <a:xfrm>
            <a:off x="3851275" y="2565400"/>
            <a:ext cx="720725" cy="1223963"/>
          </a:xfrm>
          <a:prstGeom prst="line">
            <a:avLst/>
          </a:prstGeom>
          <a:noFill/>
          <a:ln w="57150">
            <a:solidFill>
              <a:schemeClr val="tx1"/>
            </a:solidFill>
            <a:miter lim="800000"/>
            <a:headEnd/>
            <a:tailEnd/>
          </a:ln>
        </p:spPr>
        <p:txBody>
          <a:bodyPr wrap="none"/>
          <a:lstStyle/>
          <a:p>
            <a:endParaRPr lang="de-AT"/>
          </a:p>
        </p:txBody>
      </p:sp>
      <p:sp>
        <p:nvSpPr>
          <p:cNvPr id="1034" name="Line 10"/>
          <p:cNvSpPr>
            <a:spLocks noChangeShapeType="1"/>
          </p:cNvSpPr>
          <p:nvPr/>
        </p:nvSpPr>
        <p:spPr bwMode="auto">
          <a:xfrm flipV="1">
            <a:off x="4859338" y="2924175"/>
            <a:ext cx="1008062" cy="1152525"/>
          </a:xfrm>
          <a:prstGeom prst="line">
            <a:avLst/>
          </a:prstGeom>
          <a:noFill/>
          <a:ln w="57150">
            <a:solidFill>
              <a:schemeClr val="tx1"/>
            </a:solidFill>
            <a:miter lim="800000"/>
            <a:headEnd/>
            <a:tailEnd/>
          </a:ln>
        </p:spPr>
        <p:txBody>
          <a:bodyPr wrap="none"/>
          <a:lstStyle/>
          <a:p>
            <a:endParaRPr lang="de-AT"/>
          </a:p>
        </p:txBody>
      </p:sp>
      <p:sp>
        <p:nvSpPr>
          <p:cNvPr id="1035" name="Line 11"/>
          <p:cNvSpPr>
            <a:spLocks noChangeShapeType="1"/>
          </p:cNvSpPr>
          <p:nvPr/>
        </p:nvSpPr>
        <p:spPr bwMode="auto">
          <a:xfrm>
            <a:off x="4284663" y="1989138"/>
            <a:ext cx="1582737" cy="503237"/>
          </a:xfrm>
          <a:prstGeom prst="line">
            <a:avLst/>
          </a:prstGeom>
          <a:noFill/>
          <a:ln w="57150">
            <a:solidFill>
              <a:schemeClr val="tx1"/>
            </a:solidFill>
            <a:miter lim="800000"/>
            <a:headEnd/>
            <a:tailEnd/>
          </a:ln>
        </p:spPr>
        <p:txBody>
          <a:bodyPr wrap="none"/>
          <a:lstStyle/>
          <a:p>
            <a:endParaRPr lang="de-AT"/>
          </a:p>
        </p:txBody>
      </p:sp>
      <p:sp>
        <p:nvSpPr>
          <p:cNvPr id="123916" name="Oval 12"/>
          <p:cNvSpPr>
            <a:spLocks noChangeArrowheads="1"/>
          </p:cNvSpPr>
          <p:nvPr/>
        </p:nvSpPr>
        <p:spPr bwMode="auto">
          <a:xfrm>
            <a:off x="6300788" y="5013325"/>
            <a:ext cx="2232025" cy="1152525"/>
          </a:xfrm>
          <a:prstGeom prst="ellipse">
            <a:avLst/>
          </a:prstGeom>
          <a:solidFill>
            <a:srgbClr val="00B0F0"/>
          </a:solidFill>
          <a:ln w="9525">
            <a:solidFill>
              <a:schemeClr val="tx1"/>
            </a:solidFill>
            <a:miter lim="800000"/>
            <a:headEnd/>
            <a:tailEnd/>
          </a:ln>
          <a:effectLst/>
        </p:spPr>
        <p:txBody>
          <a:bodyPr wrap="none" anchor="ctr"/>
          <a:lstStyle/>
          <a:p>
            <a:pPr algn="ctr">
              <a:buFont typeface="Times New Roman" pitchFamily="16" charset="0"/>
              <a:buNone/>
              <a:defRPr/>
            </a:pPr>
            <a:r>
              <a:rPr lang="de-DE" b="1" dirty="0">
                <a:solidFill>
                  <a:schemeClr val="tx1"/>
                </a:solidFill>
                <a:latin typeface="+mj-lt"/>
              </a:rPr>
              <a:t>Zu klären 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box(out)">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3907"/>
                                        </p:tgtEl>
                                        <p:attrNameLst>
                                          <p:attrName>style.visibility</p:attrName>
                                        </p:attrNameLst>
                                      </p:cBhvr>
                                      <p:to>
                                        <p:strVal val="visible"/>
                                      </p:to>
                                    </p:set>
                                    <p:animEffect transition="in" filter="box(out)">
                                      <p:cBhvr>
                                        <p:cTn id="12" dur="500"/>
                                        <p:tgtEl>
                                          <p:spTgt spid="12390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3908"/>
                                        </p:tgtEl>
                                        <p:attrNameLst>
                                          <p:attrName>style.visibility</p:attrName>
                                        </p:attrNameLst>
                                      </p:cBhvr>
                                      <p:to>
                                        <p:strVal val="visible"/>
                                      </p:to>
                                    </p:set>
                                    <p:animEffect transition="in" filter="box(out)">
                                      <p:cBhvr>
                                        <p:cTn id="17" dur="500"/>
                                        <p:tgtEl>
                                          <p:spTgt spid="12390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3909"/>
                                        </p:tgtEl>
                                        <p:attrNameLst>
                                          <p:attrName>style.visibility</p:attrName>
                                        </p:attrNameLst>
                                      </p:cBhvr>
                                      <p:to>
                                        <p:strVal val="visible"/>
                                      </p:to>
                                    </p:set>
                                    <p:animEffect transition="in" filter="box(out)">
                                      <p:cBhvr>
                                        <p:cTn id="22" dur="500"/>
                                        <p:tgtEl>
                                          <p:spTgt spid="12390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23910"/>
                                        </p:tgtEl>
                                        <p:attrNameLst>
                                          <p:attrName>style.visibility</p:attrName>
                                        </p:attrNameLst>
                                      </p:cBhvr>
                                      <p:to>
                                        <p:strVal val="visible"/>
                                      </p:to>
                                    </p:set>
                                    <p:animEffect transition="in" filter="box(out)">
                                      <p:cBhvr>
                                        <p:cTn id="27" dur="500"/>
                                        <p:tgtEl>
                                          <p:spTgt spid="123910"/>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23911"/>
                                        </p:tgtEl>
                                        <p:attrNameLst>
                                          <p:attrName>style.visibility</p:attrName>
                                        </p:attrNameLst>
                                      </p:cBhvr>
                                      <p:to>
                                        <p:strVal val="visible"/>
                                      </p:to>
                                    </p:set>
                                    <p:animEffect transition="in" filter="box(out)">
                                      <p:cBhvr>
                                        <p:cTn id="32" dur="500"/>
                                        <p:tgtEl>
                                          <p:spTgt spid="12391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23912"/>
                                        </p:tgtEl>
                                        <p:attrNameLst>
                                          <p:attrName>style.visibility</p:attrName>
                                        </p:attrNameLst>
                                      </p:cBhvr>
                                      <p:to>
                                        <p:strVal val="visible"/>
                                      </p:to>
                                    </p:set>
                                    <p:animEffect transition="in" filter="box(out)">
                                      <p:cBhvr>
                                        <p:cTn id="37" dur="500"/>
                                        <p:tgtEl>
                                          <p:spTgt spid="1239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autoUpdateAnimBg="0"/>
      <p:bldP spid="123908" grpId="0" animBg="1" autoUpdateAnimBg="0"/>
      <p:bldP spid="123909" grpId="0" animBg="1" autoUpdateAnimBg="0"/>
      <p:bldP spid="123910" grpId="0" animBg="1" autoUpdateAnimBg="0"/>
      <p:bldP spid="123911" grpId="0" animBg="1" autoUpdateAnimBg="0"/>
      <p:bldP spid="123912"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DE1AF"/>
            </a:gs>
            <a:gs pos="50000">
              <a:srgbClr val="FFFFCC"/>
            </a:gs>
            <a:gs pos="100000">
              <a:srgbClr val="EDE1AF"/>
            </a:gs>
          </a:gsLst>
          <a:lin ang="5400000" scaled="1"/>
        </a:gra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a:xfrm>
            <a:off x="1066800" y="0"/>
            <a:ext cx="7772400" cy="6921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AT" sz="2800" smtClean="0">
                <a:latin typeface="Century Gothic" pitchFamily="32" charset="0"/>
              </a:rPr>
              <a:t>Was brauchen Sie?      Brauchen Sie…</a:t>
            </a:r>
          </a:p>
        </p:txBody>
      </p:sp>
      <p:sp>
        <p:nvSpPr>
          <p:cNvPr id="2" name="Rectangle 2"/>
          <p:cNvSpPr>
            <a:spLocks noGrp="1" noChangeArrowheads="1"/>
          </p:cNvSpPr>
          <p:nvPr>
            <p:ph idx="1"/>
          </p:nvPr>
        </p:nvSpPr>
        <p:spPr>
          <a:xfrm>
            <a:off x="1066800" y="908050"/>
            <a:ext cx="8077200" cy="5949950"/>
          </a:xfrm>
        </p:spPr>
        <p:txBody>
          <a:bodyPr/>
          <a:lstStyle/>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Durchsetzungskraft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Gelassenheit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Sicherheit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Argumentationsstärke</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Überzeugungskraft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Schlagfertigkeit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Verhandlungsstärke</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Glaubwürdigkeit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mehr Kraft und Energie</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bessere Nerven</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eine dickere Haut</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latin typeface="Century Gothic" pitchFamily="32" charset="0"/>
              </a:rPr>
              <a:t>Oder, oder, oder…</a:t>
            </a:r>
            <a:r>
              <a:rPr lang="de-AT" sz="2400" dirty="0" smtClean="0">
                <a:latin typeface="Century Gothic" pitchFamily="32" charset="0"/>
              </a:rPr>
              <a:t>	     </a:t>
            </a:r>
          </a:p>
          <a:p>
            <a:pPr marL="339725" indent="-339725" eaLnBrk="1" hangingPunct="1">
              <a:lnSpc>
                <a:spcPct val="90000"/>
              </a:lnSpc>
              <a:spcBef>
                <a:spcPts val="675"/>
              </a:spcBef>
              <a:buClr>
                <a:srgbClr val="FFFF00"/>
              </a:buClr>
              <a:buSzPct val="80000"/>
              <a:buFont typeface="Wingdings" pitchFamily="2" charset="2"/>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de-AT" sz="2000" dirty="0" smtClean="0">
                <a:solidFill>
                  <a:srgbClr val="FF0000"/>
                </a:solidFill>
                <a:latin typeface="Century Gothic" pitchFamily="32" charset="0"/>
              </a:rPr>
              <a:t>					Wählen Sie spontan 2 Fähigkeiten, die Sie 					haben(=Stärken) und 2 Fähigkeiten, die Sie </a:t>
            </a:r>
            <a:br>
              <a:rPr lang="de-AT" sz="2000" dirty="0" smtClean="0">
                <a:solidFill>
                  <a:srgbClr val="FF0000"/>
                </a:solidFill>
                <a:latin typeface="Century Gothic" pitchFamily="32" charset="0"/>
              </a:rPr>
            </a:br>
            <a:r>
              <a:rPr lang="de-AT" sz="2000" dirty="0" smtClean="0">
                <a:solidFill>
                  <a:srgbClr val="FF0000"/>
                </a:solidFill>
                <a:latin typeface="Century Gothic" pitchFamily="32" charset="0"/>
              </a:rPr>
              <a:t>					brauchen könnten (Schwächen = Potentiale )  </a:t>
            </a:r>
            <a:br>
              <a:rPr lang="de-AT" sz="2000" dirty="0" smtClean="0">
                <a:solidFill>
                  <a:srgbClr val="FF0000"/>
                </a:solidFill>
                <a:latin typeface="Century Gothic" pitchFamily="32" charset="0"/>
              </a:rPr>
            </a:br>
            <a:r>
              <a:rPr lang="de-AT" sz="2000" dirty="0" smtClean="0">
                <a:solidFill>
                  <a:srgbClr val="FF0000"/>
                </a:solidFill>
                <a:latin typeface="Century Gothic" pitchFamily="32" charset="0"/>
              </a:rPr>
              <a:t>									 </a:t>
            </a:r>
          </a:p>
        </p:txBody>
      </p:sp>
      <p:sp>
        <p:nvSpPr>
          <p:cNvPr id="9220" name="Rechteck 3"/>
          <p:cNvSpPr>
            <a:spLocks noChangeArrowheads="1"/>
          </p:cNvSpPr>
          <p:nvPr/>
        </p:nvSpPr>
        <p:spPr bwMode="auto">
          <a:xfrm>
            <a:off x="7164388" y="4508500"/>
            <a:ext cx="1511300" cy="576263"/>
          </a:xfrm>
          <a:prstGeom prst="rect">
            <a:avLst/>
          </a:prstGeom>
          <a:solidFill>
            <a:srgbClr val="00B8FF"/>
          </a:solidFill>
          <a:ln w="9525" algn="ctr">
            <a:solidFill>
              <a:schemeClr val="tx1"/>
            </a:solidFill>
            <a:round/>
            <a:headEnd/>
            <a:tailEnd/>
          </a:ln>
        </p:spPr>
        <p:txBody>
          <a:bodyPr/>
          <a:lstStyle/>
          <a:p>
            <a:endParaRPr lang="de-AT"/>
          </a:p>
        </p:txBody>
      </p:sp>
      <p:cxnSp>
        <p:nvCxnSpPr>
          <p:cNvPr id="9221" name="Gerade Verbindung 5"/>
          <p:cNvCxnSpPr>
            <a:cxnSpLocks noChangeShapeType="1"/>
          </p:cNvCxnSpPr>
          <p:nvPr/>
        </p:nvCxnSpPr>
        <p:spPr bwMode="auto">
          <a:xfrm flipV="1">
            <a:off x="7164388" y="4508500"/>
            <a:ext cx="1512887" cy="576263"/>
          </a:xfrm>
          <a:prstGeom prst="line">
            <a:avLst/>
          </a:prstGeom>
          <a:noFill/>
          <a:ln w="9525" algn="ctr">
            <a:solidFill>
              <a:schemeClr val="tx1"/>
            </a:solidFill>
            <a:round/>
            <a:headEnd/>
            <a:tailEn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childTnLst>
                                    <p:set>
                                      <p:cBhvr additive="repl">
                                        <p:cTn id="6" dur="1" fill="hold"/>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additive="repl">
                                        <p:cTn id="38" dur="1" fill="hold"/>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additive="repl">
                                        <p:cTn id="42" dur="1" fill="hold"/>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additive="repl">
                                        <p:cTn id="46" dur="1" fill="hold"/>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additive="repl">
                                        <p:cTn id="50" dur="1" fill="hold"/>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fill="hold" nodeType="clickEffect">
                                  <p:stCondLst>
                                    <p:cond delay="0"/>
                                  </p:stCondLst>
                                  <p:childTnLst>
                                    <p:set>
                                      <p:cBhvr additive="repl">
                                        <p:cTn id="54" dur="1" fill="hold"/>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Larissa-Design">
  <a:themeElements>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Arial"/>
        <a:ea typeface="Microsoft YaHei"/>
        <a:cs typeface=""/>
      </a:majorFont>
      <a:minorFont>
        <a:latin typeface="Arial"/>
        <a:ea typeface="Microsoft YaHei"/>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icrosoft YaHei" charset="-122"/>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1825</Words>
  <Application>Microsoft Office PowerPoint</Application>
  <PresentationFormat>Bildschirmpräsentation (4:3)</PresentationFormat>
  <Paragraphs>382</Paragraphs>
  <Slides>60</Slides>
  <Notes>12</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60</vt:i4>
      </vt:variant>
    </vt:vector>
  </HeadingPairs>
  <TitlesOfParts>
    <vt:vector size="62" baseType="lpstr">
      <vt:lpstr>1_Larissa-Design</vt:lpstr>
      <vt:lpstr>Micrografx FlowCharter 7 Dokument</vt:lpstr>
      <vt:lpstr>Mehr Souveränität in schwierigen Gesprächen und mit schwierigen Parteien Konflikte vermeiden oder professionell lösen </vt:lpstr>
      <vt:lpstr>    Gute Gewohnheiten sind nicht leicht zu entwickeln, aber es ist leicht mit ihnen zu leben. Umgekehrt sind schlechte Gewohnheiten leicht zu entwickeln, aber es ist schwer mit ihnen zu leben.               (Ed Foreman)</vt:lpstr>
      <vt:lpstr>Folie 3</vt:lpstr>
      <vt:lpstr>Wäre das nicht ein verlockendes ZIEL? </vt:lpstr>
      <vt:lpstr>Folie 5</vt:lpstr>
      <vt:lpstr>Folie 6</vt:lpstr>
      <vt:lpstr>Wer Probleme macht, hat Probleme!</vt:lpstr>
      <vt:lpstr>Folie 8</vt:lpstr>
      <vt:lpstr>Was brauchen Sie?      Brauchen Sie…</vt:lpstr>
      <vt:lpstr>Vereinfacht eine Dreiteilung:</vt:lpstr>
      <vt:lpstr>Eine andere Blickrichtung: Möchten Sie generell</vt:lpstr>
      <vt:lpstr>Beispiel 1 für „Arbeit“ an der Persönlichkeit</vt:lpstr>
      <vt:lpstr>Beispiel 2 für „Arbeit“ an der Persönlichkeit</vt:lpstr>
      <vt:lpstr>Beispiel 3 für „Arbeit“ an der Persönlichkeit</vt:lpstr>
      <vt:lpstr>Zeitschiene</vt:lpstr>
      <vt:lpstr>Ablauf</vt:lpstr>
      <vt:lpstr>Nach unserer Kennenlern-Runde bilden wir  Arbeitsgruppen. Dazu gilt:</vt:lpstr>
      <vt:lpstr>Gutes Klima – gute Erfolge!</vt:lpstr>
      <vt:lpstr>Frag deinen Gesprächspartner</vt:lpstr>
      <vt:lpstr>Folie 20</vt:lpstr>
      <vt:lpstr>Generell gilt für nachhaltiges Lernen        Prüfungslernen</vt:lpstr>
      <vt:lpstr>WAS ist WIE wichtig für das Lernen</vt:lpstr>
      <vt:lpstr>Ergänzung durch    systemisches Know How</vt:lpstr>
      <vt:lpstr>Lernregel 3: Lernen mit Feedback </vt:lpstr>
      <vt:lpstr>Folie 25</vt:lpstr>
      <vt:lpstr>Besprecht eure „Fälle“ in der Gruppe</vt:lpstr>
      <vt:lpstr>Fall 2:</vt:lpstr>
      <vt:lpstr>Ihre/deine Erwartungen</vt:lpstr>
      <vt:lpstr>Abschließende „Vorstellrunde“</vt:lpstr>
      <vt:lpstr>Jedes Gespräch besteht aus einer Reihe von Details und Aspekten mit unterschiedlicher Bedeutung für eben dieses Gespräch</vt:lpstr>
      <vt:lpstr>Zu diesen wichtigen Details gibt es Information und Fragen </vt:lpstr>
      <vt:lpstr>Folie 32</vt:lpstr>
      <vt:lpstr>Nachmittag:  Wichtige Details in schwierigen Gesprächen</vt:lpstr>
      <vt:lpstr>Wie viel und welche Macht besitzt du?</vt:lpstr>
      <vt:lpstr>Die Frage der Verantwortung</vt:lpstr>
      <vt:lpstr>So sehe ich es:</vt:lpstr>
      <vt:lpstr>Macht, Spielraum, Verantwortung</vt:lpstr>
      <vt:lpstr>Status/Position</vt:lpstr>
      <vt:lpstr>Was ist in deinem Gespräch wichtig?</vt:lpstr>
      <vt:lpstr>„Zwischenbericht“</vt:lpstr>
      <vt:lpstr>Noch ein Detail: Ente oder Adler</vt:lpstr>
      <vt:lpstr>„Klima-Vergifter“</vt:lpstr>
      <vt:lpstr>„Klima-Vergifter“</vt:lpstr>
      <vt:lpstr>Ziel- und lösungsorientiert agieren</vt:lpstr>
      <vt:lpstr>Ziel- und lösungsorientiert agieren</vt:lpstr>
      <vt:lpstr>Gute Fragen</vt:lpstr>
      <vt:lpstr>Verständnis</vt:lpstr>
      <vt:lpstr>Verständnis</vt:lpstr>
      <vt:lpstr>Verständnis zeigen heißt oft:      Emotionen ansprechen</vt:lpstr>
      <vt:lpstr>Folie 50</vt:lpstr>
      <vt:lpstr>Wenn deine Fälle nichts (mehr) hergeben Musterverhandlungen aus dem Alltag</vt:lpstr>
      <vt:lpstr>                            - bewusstsein?    Wie steht‘s mit dem Selbst- - wert(gefühl)             - achtung</vt:lpstr>
      <vt:lpstr>Selbstwert/gefühl</vt:lpstr>
      <vt:lpstr>Emotionen</vt:lpstr>
      <vt:lpstr>Widerstand</vt:lpstr>
      <vt:lpstr>Gute Beziehung</vt:lpstr>
      <vt:lpstr>Standardübung          „Gut begonnen halb gewonnen“</vt:lpstr>
      <vt:lpstr>Übung</vt:lpstr>
      <vt:lpstr>Übung</vt:lpstr>
      <vt:lpstr>Übung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Richtig verhandeln – Problemlösungstechiken</dc:title>
  <dc:creator>Peter</dc:creator>
  <cp:lastModifiedBy>PeterG</cp:lastModifiedBy>
  <cp:revision>173</cp:revision>
  <cp:lastPrinted>1601-01-01T00:00:00Z</cp:lastPrinted>
  <dcterms:created xsi:type="dcterms:W3CDTF">2003-04-20T13:22:42Z</dcterms:created>
  <dcterms:modified xsi:type="dcterms:W3CDTF">2014-11-14T09:25:02Z</dcterms:modified>
</cp:coreProperties>
</file>